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33" r:id="rId1"/>
    <p:sldMasterId id="2147483936" r:id="rId2"/>
  </p:sldMasterIdLst>
  <p:notesMasterIdLst>
    <p:notesMasterId r:id="rId25"/>
  </p:notesMasterIdLst>
  <p:sldIdLst>
    <p:sldId id="272" r:id="rId3"/>
    <p:sldId id="315" r:id="rId4"/>
    <p:sldId id="383" r:id="rId5"/>
    <p:sldId id="414" r:id="rId6"/>
    <p:sldId id="399" r:id="rId7"/>
    <p:sldId id="412" r:id="rId8"/>
    <p:sldId id="433" r:id="rId9"/>
    <p:sldId id="384" r:id="rId10"/>
    <p:sldId id="385" r:id="rId11"/>
    <p:sldId id="395" r:id="rId12"/>
    <p:sldId id="415" r:id="rId13"/>
    <p:sldId id="398" r:id="rId14"/>
    <p:sldId id="396" r:id="rId15"/>
    <p:sldId id="435" r:id="rId16"/>
    <p:sldId id="413" r:id="rId17"/>
    <p:sldId id="428" r:id="rId18"/>
    <p:sldId id="429" r:id="rId19"/>
    <p:sldId id="430" r:id="rId20"/>
    <p:sldId id="431" r:id="rId21"/>
    <p:sldId id="416" r:id="rId22"/>
    <p:sldId id="418" r:id="rId23"/>
    <p:sldId id="417" r:id="rId2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82F"/>
    <a:srgbClr val="FF0000"/>
    <a:srgbClr val="01EA89"/>
    <a:srgbClr val="018952"/>
    <a:srgbClr val="7B5EC2"/>
    <a:srgbClr val="2FA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42" autoAdjust="0"/>
  </p:normalViewPr>
  <p:slideViewPr>
    <p:cSldViewPr>
      <p:cViewPr varScale="1">
        <p:scale>
          <a:sx n="76" d="100"/>
          <a:sy n="76" d="100"/>
        </p:scale>
        <p:origin x="120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 /><Relationship Id="rId13" Type="http://schemas.openxmlformats.org/officeDocument/2006/relationships/slide" Target="slides/slide11.xml" /><Relationship Id="rId18" Type="http://schemas.openxmlformats.org/officeDocument/2006/relationships/slide" Target="slides/slide16.xml" /><Relationship Id="rId26" Type="http://schemas.openxmlformats.org/officeDocument/2006/relationships/presProps" Target="presProps.xml" /><Relationship Id="rId3" Type="http://schemas.openxmlformats.org/officeDocument/2006/relationships/slide" Target="slides/slide1.xml" /><Relationship Id="rId21" Type="http://schemas.openxmlformats.org/officeDocument/2006/relationships/slide" Target="slides/slide19.xml" /><Relationship Id="rId7" Type="http://schemas.openxmlformats.org/officeDocument/2006/relationships/slide" Target="slides/slide5.xml" /><Relationship Id="rId12" Type="http://schemas.openxmlformats.org/officeDocument/2006/relationships/slide" Target="slides/slide10.xml" /><Relationship Id="rId17" Type="http://schemas.openxmlformats.org/officeDocument/2006/relationships/slide" Target="slides/slide15.xml" /><Relationship Id="rId25" Type="http://schemas.openxmlformats.org/officeDocument/2006/relationships/notesMaster" Target="notesMasters/notesMaster1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4.xml" /><Relationship Id="rId20" Type="http://schemas.openxmlformats.org/officeDocument/2006/relationships/slide" Target="slides/slide18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4.xml" /><Relationship Id="rId11" Type="http://schemas.openxmlformats.org/officeDocument/2006/relationships/slide" Target="slides/slide9.xml" /><Relationship Id="rId24" Type="http://schemas.openxmlformats.org/officeDocument/2006/relationships/slide" Target="slides/slide22.xml" /><Relationship Id="rId5" Type="http://schemas.openxmlformats.org/officeDocument/2006/relationships/slide" Target="slides/slide3.xml" /><Relationship Id="rId15" Type="http://schemas.openxmlformats.org/officeDocument/2006/relationships/slide" Target="slides/slide13.xml" /><Relationship Id="rId23" Type="http://schemas.openxmlformats.org/officeDocument/2006/relationships/slide" Target="slides/slide21.xml" /><Relationship Id="rId28" Type="http://schemas.openxmlformats.org/officeDocument/2006/relationships/theme" Target="theme/theme1.xml" /><Relationship Id="rId10" Type="http://schemas.openxmlformats.org/officeDocument/2006/relationships/slide" Target="slides/slide8.xml" /><Relationship Id="rId19" Type="http://schemas.openxmlformats.org/officeDocument/2006/relationships/slide" Target="slides/slide17.xml" /><Relationship Id="rId4" Type="http://schemas.openxmlformats.org/officeDocument/2006/relationships/slide" Target="slides/slide2.xml" /><Relationship Id="rId9" Type="http://schemas.openxmlformats.org/officeDocument/2006/relationships/slide" Target="slides/slide7.xml" /><Relationship Id="rId14" Type="http://schemas.openxmlformats.org/officeDocument/2006/relationships/slide" Target="slides/slide12.xml" /><Relationship Id="rId22" Type="http://schemas.openxmlformats.org/officeDocument/2006/relationships/slide" Target="slides/slide20.xml" /><Relationship Id="rId27" Type="http://schemas.openxmlformats.org/officeDocument/2006/relationships/viewProps" Target="view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DE45561-3044-BC08-D005-E6507FF7DA8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E6A50D0F-46DE-95C9-1EAF-C1D94297EC8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FBD1D73E-7535-3CB9-CED2-933589BC5BD0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>
            <a:extLst>
              <a:ext uri="{FF2B5EF4-FFF2-40B4-BE49-F238E27FC236}">
                <a16:creationId xmlns:a16="http://schemas.microsoft.com/office/drawing/2014/main" id="{76980B54-84D7-5265-DC47-58C9987D7E2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5990FDFC-2E0B-5078-74D8-D88DA010262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9" name="Rectangle 7">
            <a:extLst>
              <a:ext uri="{FF2B5EF4-FFF2-40B4-BE49-F238E27FC236}">
                <a16:creationId xmlns:a16="http://schemas.microsoft.com/office/drawing/2014/main" id="{474A22BA-1AE6-26D0-9E06-239CF282EF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D0D7976E-DD3B-49BD-9346-180DD109C0D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10CFCB8-1CB8-B4EF-3542-8E5CC9BB85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8DE2BB5-330C-420F-AA38-8DE01EA8087D}" type="slidenum">
              <a:rPr lang="en-US" altLang="en-US" sz="1300"/>
              <a:pPr/>
              <a:t>1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D4D133C-4AD0-03EC-70A5-A6B4BF862E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45CCC006-F497-2168-7FBD-99A44D323E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Google Shape;304;p28:notes">
            <a:extLst>
              <a:ext uri="{FF2B5EF4-FFF2-40B4-BE49-F238E27FC236}">
                <a16:creationId xmlns:a16="http://schemas.microsoft.com/office/drawing/2014/main" id="{BA8B223B-645A-2E0D-9994-F25EC30B1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0" tIns="48325" rIns="96650" bIns="48325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buClr>
                <a:srgbClr val="000000"/>
              </a:buClr>
              <a:buSzPts val="1300"/>
              <a:buFont typeface="Arial" panose="020B0604020202020204" pitchFamily="34" charset="0"/>
              <a:buNone/>
            </a:pPr>
            <a:fld id="{88885E92-CDED-4615-AB75-7660FBAA6BCF}" type="slidenum">
              <a:rPr lang="en-US" altLang="en-US" sz="13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buClr>
                  <a:srgbClr val="000000"/>
                </a:buClr>
                <a:buSzPts val="1300"/>
                <a:buFont typeface="Arial" panose="020B0604020202020204" pitchFamily="34" charset="0"/>
                <a:buNone/>
              </a:pPr>
              <a:t>14</a:t>
            </a:fld>
            <a:endParaRPr lang="en-US" altLang="en-US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8675" name="Google Shape;305;p28:notes">
            <a:extLst>
              <a:ext uri="{FF2B5EF4-FFF2-40B4-BE49-F238E27FC236}">
                <a16:creationId xmlns:a16="http://schemas.microsoft.com/office/drawing/2014/main" id="{2CFF5EEC-B64C-9E62-1FB4-2916A4BFC312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8676" name="Google Shape;306;p28:notes">
            <a:extLst>
              <a:ext uri="{FF2B5EF4-FFF2-40B4-BE49-F238E27FC236}">
                <a16:creationId xmlns:a16="http://schemas.microsoft.com/office/drawing/2014/main" id="{6943A9A4-A0A1-BA4A-A5F0-B489F249B5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0" tIns="48325" rIns="96650" bIns="48325"/>
          <a:lstStyle/>
          <a:p>
            <a:pPr>
              <a:spcBef>
                <a:spcPct val="0"/>
              </a:spcBef>
              <a:buSzPts val="1800"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Book typically starts with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=1 instead of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=0.  Starting point is arbitrary.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659C07E8-D465-9497-16B6-B356090497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B2F4BA9-9E6C-4DAB-AD0E-C8940A7EA2B0}" type="slidenum">
              <a:rPr lang="en-US" altLang="en-US" sz="1300"/>
              <a:pPr/>
              <a:t>2</a:t>
            </a:fld>
            <a:endParaRPr lang="en-US" altLang="en-US" sz="13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13B28F1C-EBEE-D4A2-DB43-51F6F467AF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5FFB3CBD-A876-D490-4CF7-BF9CDB2E58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Book typically starts with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=1 instead of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=0.  Starting point is arbitrary.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9F4E108A-2420-4714-7936-E14CCC76A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E3FEB70-B772-48A9-9885-A842E4847DE9}" type="slidenum">
              <a:rPr lang="en-US" altLang="en-US" sz="1300"/>
              <a:pPr/>
              <a:t>3</a:t>
            </a:fld>
            <a:endParaRPr lang="en-US" altLang="en-US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42D341D7-D590-9D60-8808-50CC8B9AD1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EBD76656-B029-E2F2-5AAB-1A1A8DE2FC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Book typically starts with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=1 instead of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=0.  Starting point is arbitrary.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Google Shape;195;p13:notes">
            <a:extLst>
              <a:ext uri="{FF2B5EF4-FFF2-40B4-BE49-F238E27FC236}">
                <a16:creationId xmlns:a16="http://schemas.microsoft.com/office/drawing/2014/main" id="{F3478CE7-3766-4538-F550-0C9BA1443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0" tIns="48325" rIns="96650" bIns="48325"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buClr>
                <a:srgbClr val="000000"/>
              </a:buClr>
              <a:buSzPts val="1300"/>
              <a:buFont typeface="Arial" panose="020B0604020202020204" pitchFamily="34" charset="0"/>
              <a:buNone/>
            </a:pPr>
            <a:fld id="{A01774D2-961A-41B2-A033-95E8C4C3703D}" type="slidenum">
              <a:rPr lang="en-US" altLang="en-US" sz="1300">
                <a:solidFill>
                  <a:srgbClr val="000000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>
                <a:buClr>
                  <a:srgbClr val="000000"/>
                </a:buClr>
                <a:buSzPts val="1300"/>
                <a:buFont typeface="Arial" panose="020B0604020202020204" pitchFamily="34" charset="0"/>
                <a:buNone/>
              </a:pPr>
              <a:t>7</a:t>
            </a:fld>
            <a:endParaRPr lang="en-US" altLang="en-US" sz="14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363" name="Google Shape;196;p13:notes">
            <a:extLst>
              <a:ext uri="{FF2B5EF4-FFF2-40B4-BE49-F238E27FC236}">
                <a16:creationId xmlns:a16="http://schemas.microsoft.com/office/drawing/2014/main" id="{B5EDE19A-CED6-35E3-6FD4-F12D5A97CEF5}"/>
              </a:ext>
            </a:extLst>
          </p:cNvPr>
          <p:cNvSpPr>
            <a:spLocks noGrp="1" noRot="1" noChangeAspect="1" noTextEdit="1"/>
          </p:cNvSpPr>
          <p:nvPr>
            <p:ph type="sldImg" idx="2"/>
          </p:nvPr>
        </p:nvSpPr>
        <p:spPr>
          <a:custGeom>
            <a:avLst/>
            <a:gdLst>
              <a:gd name="T0" fmla="*/ 0 w 120000"/>
              <a:gd name="T1" fmla="*/ 0 h 120000"/>
              <a:gd name="T2" fmla="*/ 120000 w 120000"/>
              <a:gd name="T3" fmla="*/ 0 h 120000"/>
              <a:gd name="T4" fmla="*/ 120000 w 120000"/>
              <a:gd name="T5" fmla="*/ 120000 h 120000"/>
              <a:gd name="T6" fmla="*/ 0 w 120000"/>
              <a:gd name="T7" fmla="*/ 120000 h 120000"/>
              <a:gd name="T8" fmla="*/ 0 w 120000"/>
              <a:gd name="T9" fmla="*/ 0 h 12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15364" name="Google Shape;197;p13:notes">
            <a:extLst>
              <a:ext uri="{FF2B5EF4-FFF2-40B4-BE49-F238E27FC236}">
                <a16:creationId xmlns:a16="http://schemas.microsoft.com/office/drawing/2014/main" id="{57131EC7-5B7C-2213-C30A-37D59A78D5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0" tIns="48325" rIns="96650" bIns="48325"/>
          <a:lstStyle/>
          <a:p>
            <a:pPr>
              <a:spcBef>
                <a:spcPct val="0"/>
              </a:spcBef>
              <a:buSzPts val="1800"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Book typically starts with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=1 instead of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=0.  Starting point is arbitrary.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604DE3A0-DDC4-6079-45D9-8CE36D8FA7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A2C82C5-C512-4DFE-AED2-22090FAE2CF4}" type="slidenum">
              <a:rPr lang="en-US" altLang="en-US" sz="1300"/>
              <a:pPr/>
              <a:t>8</a:t>
            </a:fld>
            <a:endParaRPr lang="en-US" altLang="en-US" sz="13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BB4BBB57-11E5-59DB-CF31-0BE3C403D1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9E78B6B3-6FBB-B031-405F-CEF5AA73DF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Book typically starts with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=1 instead of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=0.  Starting point is arbitrary.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048C80E4-D245-84B6-E390-F44B6F3AA6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1C17B9-E0B0-4522-A954-3324323EF4B1}" type="slidenum">
              <a:rPr lang="en-US" altLang="en-US" sz="1300"/>
              <a:pPr/>
              <a:t>9</a:t>
            </a:fld>
            <a:endParaRPr lang="en-US" altLang="en-US" sz="13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8287BD6C-11E4-F15D-0762-95F948A755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2346C246-222D-33DC-2113-287A6EC5DA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Book typically starts with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=1 instead of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=0.  Starting point is arbitrary.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F22B97A8-B612-2B64-3B5C-7FB4214912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44FF864-4C4E-415B-AE4C-6A0CCB073B3C}" type="slidenum">
              <a:rPr lang="en-US" altLang="en-US" sz="1300"/>
              <a:pPr/>
              <a:t>10</a:t>
            </a:fld>
            <a:endParaRPr lang="en-US" altLang="en-US" sz="13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E2BC7A13-1043-5394-2658-6FF383C7C2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B62A708A-0C65-ECD3-2752-31326D7DE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Book typically starts with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=1 instead of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=0.  Starting point is arbitrary.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CE04FA25-6FA2-DCF1-6300-11A003B4C5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4293E63-7444-403F-95D7-8A7E4ED8CA4D}" type="slidenum">
              <a:rPr lang="en-US" altLang="en-US" sz="1300"/>
              <a:pPr/>
              <a:t>12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BD44C0F4-FF93-CFEF-3BC5-ED5DDA2F92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38FF054-5F2A-FA7A-0741-2BBE1A0D1C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Book typically starts with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=1 instead of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=0.  Starting point is arbitrary.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FBBEF44-FAA4-7751-FF4E-8B551A5CED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4C6749-3067-48BB-BAD4-F0A017F35910}" type="slidenum">
              <a:rPr lang="en-US" altLang="en-US" sz="1300"/>
              <a:pPr/>
              <a:t>13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62600631-45E2-8FA6-7EA0-30151E096B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74413C6-DC69-02DB-ECBB-96BB9ADAA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Book typically starts with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=1 instead of </a:t>
            </a:r>
            <a:r>
              <a:rPr lang="en-US" altLang="en-US" i="1">
                <a:latin typeface="Arial" panose="020B0604020202020204" pitchFamily="34" charset="0"/>
                <a:ea typeface="ＭＳ Ｐゴシック" panose="020B0600070205080204" pitchFamily="34" charset="-128"/>
              </a:rPr>
              <a:t>n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</a:rPr>
              <a:t>=0.  Starting point is arbitrary.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E85FB8-0099-82FF-A6F7-6DD9601B3D07}"/>
              </a:ext>
            </a:extLst>
          </p:cNvPr>
          <p:cNvSpPr/>
          <p:nvPr userDrawn="1"/>
        </p:nvSpPr>
        <p:spPr>
          <a:xfrm>
            <a:off x="0" y="1325563"/>
            <a:ext cx="9144000" cy="46037"/>
          </a:xfrm>
          <a:prstGeom prst="rect">
            <a:avLst/>
          </a:prstGeom>
          <a:solidFill>
            <a:srgbClr val="018952"/>
          </a:solidFill>
          <a:ln>
            <a:solidFill>
              <a:srgbClr val="0189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71934-F4A5-5805-4015-847D82DAAA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10600" y="6400800"/>
            <a:ext cx="533400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BABEF8-99F0-44BE-AFDE-0045697228BB}" type="slidenum">
              <a:rPr lang="en-US" altLang="en-US" sz="1400">
                <a:solidFill>
                  <a:srgbClr val="FF0000"/>
                </a:solidFill>
              </a:rPr>
              <a:pPr/>
              <a:t>‹#›</a:t>
            </a:fld>
            <a:endParaRPr lang="en-US" altLang="en-US" sz="1400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FF0000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FF0000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FF0000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FF0000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FF0000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5680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76BC93-DC24-3183-C4D1-3966E566E4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19AF77-637E-930A-81C6-234AFF7F09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A541A-A901-B4E2-6914-D2B79C4F59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83094D-63D9-4D35-8184-61EE16F1D53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04934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581812C-E417-43A2-CF5C-DC7CC6662A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9ACB58-E666-A358-8FCD-EFDAC16478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6DFBD47-D61E-5F7F-57DF-6BA6D088D3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5B6112-E28F-4972-8EBB-429C0E8F1A06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01640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7EBC36-B81A-0D2B-D11E-10C69EE62CE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0165C05-A0B3-91C3-9AB9-F953F71646B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5D1624F-B0B3-D63E-93E8-5ABE8CDE91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6189CF-4C5B-42D9-A390-2916DCCD906C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42328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315BB74-52F2-D605-48E7-022F46A451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061E1B-09D9-8409-9B2D-606417E92DA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441AC5F-2EC1-9724-360F-AF5AA9E530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30F802-9867-42B4-BF0D-106606A9716B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309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8E1420B-A5D7-9809-C299-9BCF0ACFF9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1533B40-FA31-48C4-4564-5C1716B76C1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3FB58D3-FDCD-7EC6-9138-684B210623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063462-FC2C-4A9B-AD30-CE3E5912AC0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17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E5B4EB3-04F9-E95A-0401-F572F5ACA1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6814FAC-B88F-5452-1002-47C51E5A8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F757755-8553-2473-709E-C6EE440219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27FF8F-E051-4478-A9E4-04AA9208803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0175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9ECCAE-52DC-9C32-2D51-5D895815F1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EDC29C-0428-B7C2-7A7C-00019C3219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69C8FC-109C-9B7B-41F0-FB21E37DF8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30A777-A924-447D-A082-953FFEF7DD80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309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C82C342-1F1A-F59C-DCF5-48A8CE9120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AD1B1A9-21FC-0F60-FC71-CB5CC6209E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DBF9390-92C2-1CEF-5976-40730C08C2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5071E-433D-4DA2-853F-30B6A74F8543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4434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BDB793C-9A07-556D-960A-058BBF5965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9489C74-94ED-F8D4-2EB3-038BE307E1A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F67169-025E-453A-D563-CBF6F4A24C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95EFA7-04F9-492E-960D-7444A0213A58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1433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35E292B-898D-FC49-9025-D2D45FEE3E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1B3FF03-90FD-A97F-34ED-37FE7E4B0C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0EAB8FA-9E57-F5C8-B847-15A0A4003E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FA1400-B244-4FED-91A2-7B01C41F4CC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253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64D80E-58D9-E280-1D23-515BEBB9A6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163591-C1BC-77C5-720D-D08D2A4A39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3C1E8C-1287-FC91-A6F4-78DD1B29564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2D3B3F-50FE-4C0C-8C55-30652C41B1DA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70375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 /><Relationship Id="rId3" Type="http://schemas.openxmlformats.org/officeDocument/2006/relationships/slideLayout" Target="../slideLayouts/slideLayout4.xml" /><Relationship Id="rId7" Type="http://schemas.openxmlformats.org/officeDocument/2006/relationships/slideLayout" Target="../slideLayouts/slideLayout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3.xml" /><Relationship Id="rId1" Type="http://schemas.openxmlformats.org/officeDocument/2006/relationships/slideLayout" Target="../slideLayouts/slideLayout2.xml" /><Relationship Id="rId6" Type="http://schemas.openxmlformats.org/officeDocument/2006/relationships/slideLayout" Target="../slideLayouts/slideLayout7.xml" /><Relationship Id="rId11" Type="http://schemas.openxmlformats.org/officeDocument/2006/relationships/slideLayout" Target="../slideLayouts/slideLayout12.xml" /><Relationship Id="rId5" Type="http://schemas.openxmlformats.org/officeDocument/2006/relationships/slideLayout" Target="../slideLayouts/slideLayout6.xml" /><Relationship Id="rId10" Type="http://schemas.openxmlformats.org/officeDocument/2006/relationships/slideLayout" Target="../slideLayouts/slideLayout11.xml" /><Relationship Id="rId4" Type="http://schemas.openxmlformats.org/officeDocument/2006/relationships/slideLayout" Target="../slideLayouts/slideLayout5.xml" /><Relationship Id="rId9" Type="http://schemas.openxmlformats.org/officeDocument/2006/relationships/slideLayout" Target="../slideLayouts/slideLayout10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886034F6-B47F-A3FB-92D3-57B63007EE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0" y="0"/>
            <a:ext cx="9144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065BB40-E8C0-76EA-227C-B1A3DC74E1C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371600"/>
            <a:ext cx="7543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0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262626"/>
          </a:solidFill>
          <a:latin typeface="Arial" pitchFamily="34" charset="0"/>
          <a:ea typeface="ＭＳ Ｐゴシック" charset="0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262626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593725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683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3759237-BF2B-B2F7-2121-76686A0CDB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65031E9-2414-1142-9ABB-1AE36D388F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F0CF7DAC-81B8-F409-A864-646D20FB7F6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0282264-AE2B-701F-F7BF-4307374198A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B10E864-9AF4-E38C-B666-538BB313387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CE6AFC8-568E-4AC5-853C-D098AA177449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  <p:sldLayoutId id="2147484081" r:id="rId3"/>
    <p:sldLayoutId id="2147484082" r:id="rId4"/>
    <p:sldLayoutId id="2147484083" r:id="rId5"/>
    <p:sldLayoutId id="2147484084" r:id="rId6"/>
    <p:sldLayoutId id="2147484085" r:id="rId7"/>
    <p:sldLayoutId id="2147484086" r:id="rId8"/>
    <p:sldLayoutId id="2147484087" r:id="rId9"/>
    <p:sldLayoutId id="2147484088" r:id="rId10"/>
    <p:sldLayoutId id="214748408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 /><Relationship Id="rId13" Type="http://schemas.openxmlformats.org/officeDocument/2006/relationships/image" Target="../media/image10.png" /><Relationship Id="rId3" Type="http://schemas.openxmlformats.org/officeDocument/2006/relationships/tags" Target="../tags/tag5.xml" /><Relationship Id="rId7" Type="http://schemas.openxmlformats.org/officeDocument/2006/relationships/tags" Target="../tags/tag9.xml" /><Relationship Id="rId12" Type="http://schemas.openxmlformats.org/officeDocument/2006/relationships/image" Target="../media/image9.png" /><Relationship Id="rId2" Type="http://schemas.openxmlformats.org/officeDocument/2006/relationships/tags" Target="../tags/tag4.xml" /><Relationship Id="rId16" Type="http://schemas.openxmlformats.org/officeDocument/2006/relationships/image" Target="../media/image13.png" /><Relationship Id="rId1" Type="http://schemas.openxmlformats.org/officeDocument/2006/relationships/tags" Target="../tags/tag3.xml" /><Relationship Id="rId6" Type="http://schemas.openxmlformats.org/officeDocument/2006/relationships/tags" Target="../tags/tag8.xml" /><Relationship Id="rId11" Type="http://schemas.openxmlformats.org/officeDocument/2006/relationships/image" Target="../media/image8.png" /><Relationship Id="rId5" Type="http://schemas.openxmlformats.org/officeDocument/2006/relationships/tags" Target="../tags/tag7.xml" /><Relationship Id="rId15" Type="http://schemas.openxmlformats.org/officeDocument/2006/relationships/image" Target="../media/image12.png" /><Relationship Id="rId10" Type="http://schemas.openxmlformats.org/officeDocument/2006/relationships/image" Target="../media/image7.png" /><Relationship Id="rId4" Type="http://schemas.openxmlformats.org/officeDocument/2006/relationships/tags" Target="../tags/tag6.xml" /><Relationship Id="rId9" Type="http://schemas.openxmlformats.org/officeDocument/2006/relationships/slideLayout" Target="../slideLayouts/slideLayout8.xml" /><Relationship Id="rId14" Type="http://schemas.openxmlformats.org/officeDocument/2006/relationships/image" Target="../media/image11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3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1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8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8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8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8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8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8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8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5" Type="http://schemas.openxmlformats.org/officeDocument/2006/relationships/oleObject" Target="../embeddings/oleObject2.bin" /><Relationship Id="rId4" Type="http://schemas.openxmlformats.org/officeDocument/2006/relationships/image" Target="../media/image2.wmf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 /><Relationship Id="rId2" Type="http://schemas.openxmlformats.org/officeDocument/2006/relationships/tags" Target="../tags/tag2.xml" /><Relationship Id="rId1" Type="http://schemas.openxmlformats.org/officeDocument/2006/relationships/tags" Target="../tags/tag1.xml" /><Relationship Id="rId5" Type="http://schemas.openxmlformats.org/officeDocument/2006/relationships/image" Target="../media/image4.png" /><Relationship Id="rId4" Type="http://schemas.openxmlformats.org/officeDocument/2006/relationships/image" Target="../media/image3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1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083975D3-D300-4FC2-F86C-03319A9AD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Mathematical  Induction</a:t>
            </a:r>
            <a:endParaRPr lang="en-US" altLang="en-US" b="1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F1C94344-0B57-B65F-AD3E-342BEABFA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Mathematical Induction</a:t>
            </a:r>
          </a:p>
        </p:txBody>
      </p:sp>
      <p:sp>
        <p:nvSpPr>
          <p:cNvPr id="2048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29DA2FA-54CA-9C23-C2B3-2BBBBA217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8610600" cy="5334000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Example: Prove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b="1" baseline="300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- n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is divisible by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for all positive integers.</a:t>
            </a:r>
          </a:p>
          <a:p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P(n): </a:t>
            </a:r>
            <a:r>
              <a:rPr lang="pt-BR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pt-BR" altLang="en-US" baseline="300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pt-BR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- n </a:t>
            </a: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is divisible by </a:t>
            </a:r>
            <a:r>
              <a:rPr lang="pt-BR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</a:p>
          <a:p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Basis Step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P(1):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</a:t>
            </a:r>
            <a:r>
              <a:rPr lang="en-US" altLang="en-US" b="1" baseline="300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- 1 = 0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is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divisible by 3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(obvious)</a:t>
            </a:r>
          </a:p>
          <a:p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Inductive Step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  <a:r>
              <a:rPr lang="en-US" altLang="en-US" b="1">
                <a:solidFill>
                  <a:srgbClr val="00B05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 P(n) is true then P(n+1) is true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each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positive integer.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• Suppose P(n):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baseline="300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- n 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is divisible by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is true.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• Show P(n+1):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(n+1)</a:t>
            </a:r>
            <a:r>
              <a:rPr lang="en-US" altLang="en-US" baseline="300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- (n+1) 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is divisible by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(n+1)</a:t>
            </a:r>
            <a:r>
              <a:rPr lang="pt-BR" altLang="en-US" baseline="30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- (n+1) = n</a:t>
            </a:r>
            <a:r>
              <a:rPr lang="pt-BR" altLang="en-US" baseline="30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+ 3n</a:t>
            </a:r>
            <a:r>
              <a:rPr lang="pt-BR" altLang="en-US" baseline="30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+ 3n + 1 - n - 1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              = (n</a:t>
            </a:r>
            <a:r>
              <a:rPr lang="en-US" altLang="en-US" baseline="30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- n) + 3n</a:t>
            </a:r>
            <a:r>
              <a:rPr lang="en-US" altLang="en-US" baseline="30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+ 3n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              = (n</a:t>
            </a:r>
            <a:r>
              <a:rPr lang="pt-BR" altLang="en-US" baseline="30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- n) + </a:t>
            </a:r>
            <a:r>
              <a:rPr lang="pt-BR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3</a:t>
            </a: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(n</a:t>
            </a:r>
            <a:r>
              <a:rPr lang="pt-BR" altLang="en-US" baseline="30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+ n)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484" name="TextBox 3">
            <a:extLst>
              <a:ext uri="{FF2B5EF4-FFF2-40B4-BE49-F238E27FC236}">
                <a16:creationId xmlns:a16="http://schemas.microsoft.com/office/drawing/2014/main" id="{04C44F66-E810-585E-6608-873B66387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400800"/>
            <a:ext cx="2209800" cy="461963"/>
          </a:xfrm>
          <a:prstGeom prst="rect">
            <a:avLst/>
          </a:prstGeom>
          <a:solidFill>
            <a:srgbClr val="01EA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Divisible by 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FE9449-DADA-B373-B4F6-EFE2903D7515}"/>
              </a:ext>
            </a:extLst>
          </p:cNvPr>
          <p:cNvCxnSpPr>
            <a:stCxn id="20484" idx="3"/>
          </p:cNvCxnSpPr>
          <p:nvPr/>
        </p:nvCxnSpPr>
        <p:spPr>
          <a:xfrm flipV="1">
            <a:off x="2209800" y="6324600"/>
            <a:ext cx="1143000" cy="306388"/>
          </a:xfrm>
          <a:prstGeom prst="straightConnector1">
            <a:avLst/>
          </a:prstGeom>
          <a:ln w="76200">
            <a:solidFill>
              <a:srgbClr val="01EA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6" name="TextBox 6">
            <a:extLst>
              <a:ext uri="{FF2B5EF4-FFF2-40B4-BE49-F238E27FC236}">
                <a16:creationId xmlns:a16="http://schemas.microsoft.com/office/drawing/2014/main" id="{E9AC0287-D62D-93DF-C80B-6B654D6AB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6396038"/>
            <a:ext cx="2209800" cy="461962"/>
          </a:xfrm>
          <a:prstGeom prst="rect">
            <a:avLst/>
          </a:prstGeom>
          <a:solidFill>
            <a:srgbClr val="01EA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Divisible by 3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BAF8A8D-ED07-5023-29B6-D1B0F319CA77}"/>
              </a:ext>
            </a:extLst>
          </p:cNvPr>
          <p:cNvCxnSpPr/>
          <p:nvPr/>
        </p:nvCxnSpPr>
        <p:spPr>
          <a:xfrm rot="10800000">
            <a:off x="4495800" y="6248400"/>
            <a:ext cx="1676400" cy="381000"/>
          </a:xfrm>
          <a:prstGeom prst="straightConnector1">
            <a:avLst/>
          </a:prstGeom>
          <a:ln w="76200">
            <a:solidFill>
              <a:srgbClr val="01EA8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5">
            <a:extLst>
              <a:ext uri="{FF2B5EF4-FFF2-40B4-BE49-F238E27FC236}">
                <a16:creationId xmlns:a16="http://schemas.microsoft.com/office/drawing/2014/main" id="{63051A66-0148-4F57-A434-EDF0D2132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438" y="457200"/>
            <a:ext cx="29003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>
                <a:solidFill>
                  <a:srgbClr val="003366"/>
                </a:solidFill>
                <a:latin typeface="Comic Sans MS" panose="030F0702030302020204" pitchFamily="66" charset="0"/>
              </a:rPr>
              <a:t>Proving a Property</a:t>
            </a:r>
          </a:p>
        </p:txBody>
      </p:sp>
      <p:pic>
        <p:nvPicPr>
          <p:cNvPr id="22531" name="Picture 8" descr="txp_fig">
            <a:extLst>
              <a:ext uri="{FF2B5EF4-FFF2-40B4-BE49-F238E27FC236}">
                <a16:creationId xmlns:a16="http://schemas.microsoft.com/office/drawing/2014/main" id="{5023FA60-84BE-29E0-0EC6-C019539A90F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38250"/>
            <a:ext cx="5943600" cy="43815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9545" name="Rectangle 9">
            <a:extLst>
              <a:ext uri="{FF2B5EF4-FFF2-40B4-BE49-F238E27FC236}">
                <a16:creationId xmlns:a16="http://schemas.microsoft.com/office/drawing/2014/main" id="{F2EF768F-67C8-3E8F-89FC-3D71FC7CC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009775"/>
            <a:ext cx="223996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mic Sans MS" panose="030F0702030302020204" pitchFamily="66" charset="0"/>
              </a:rPr>
              <a:t>Base Case (</a:t>
            </a:r>
            <a:r>
              <a:rPr lang="en-US" altLang="en-US" sz="1800" i="1">
                <a:solidFill>
                  <a:srgbClr val="FF0000"/>
                </a:solidFill>
                <a:latin typeface="Comic Sans MS" panose="030F0702030302020204" pitchFamily="66" charset="0"/>
              </a:rPr>
              <a:t>n</a:t>
            </a:r>
            <a:r>
              <a:rPr lang="en-US" altLang="en-US" sz="1800">
                <a:solidFill>
                  <a:srgbClr val="FF0000"/>
                </a:solidFill>
                <a:latin typeface="Comic Sans MS" panose="030F0702030302020204" pitchFamily="66" charset="0"/>
              </a:rPr>
              <a:t> = 1): </a:t>
            </a:r>
          </a:p>
          <a:p>
            <a:pPr eaLnBrk="1" hangingPunct="1">
              <a:buFontTx/>
              <a:buNone/>
            </a:pPr>
            <a:endParaRPr lang="en-US" altLang="en-US" sz="180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eaLnBrk="1" hangingPunct="1">
              <a:buFontTx/>
              <a:buNone/>
            </a:pPr>
            <a:endParaRPr lang="en-US" altLang="en-US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49546" name="Rectangle 10">
            <a:extLst>
              <a:ext uri="{FF2B5EF4-FFF2-40B4-BE49-F238E27FC236}">
                <a16:creationId xmlns:a16="http://schemas.microsoft.com/office/drawing/2014/main" id="{1C160DB5-9B07-9683-F4B3-41A087278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590800"/>
            <a:ext cx="7100888" cy="4318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mic Sans MS" panose="030F0702030302020204" pitchFamily="66" charset="0"/>
              </a:rPr>
              <a:t>Induction Step: </a:t>
            </a:r>
            <a:r>
              <a:rPr lang="en-US" altLang="en-US" sz="1800">
                <a:solidFill>
                  <a:srgbClr val="000000"/>
                </a:solidFill>
                <a:latin typeface="Comic Sans MS" panose="030F0702030302020204" pitchFamily="66" charset="0"/>
              </a:rPr>
              <a:t>Assume </a:t>
            </a:r>
            <a:r>
              <a:rPr lang="en-US" altLang="en-US" sz="1800" i="1">
                <a:solidFill>
                  <a:srgbClr val="000000"/>
                </a:solidFill>
                <a:latin typeface="Comic Sans MS" panose="030F0702030302020204" pitchFamily="66" charset="0"/>
              </a:rPr>
              <a:t>P</a:t>
            </a:r>
            <a:r>
              <a:rPr lang="en-US" altLang="en-US" sz="180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Comic Sans MS" panose="030F0702030302020204" pitchFamily="66" charset="0"/>
              </a:rPr>
              <a:t>) for some </a:t>
            </a:r>
            <a:r>
              <a:rPr lang="en-US" altLang="en-US" sz="1800" i="1">
                <a:solidFill>
                  <a:srgbClr val="000000"/>
                </a:solidFill>
                <a:latin typeface="Comic Sans MS" panose="030F0702030302020204" pitchFamily="66" charset="0"/>
              </a:rPr>
              <a:t>i </a:t>
            </a:r>
            <a:r>
              <a:rPr lang="en-US" altLang="en-US" sz="1800">
                <a:solidFill>
                  <a:srgbClr val="000000"/>
                </a:solidFill>
                <a:latin typeface="Comic Sans MS" panose="030F0702030302020204" pitchFamily="66" charset="0"/>
                <a:sym typeface="Symbol" panose="05050102010706020507" pitchFamily="18" charset="2"/>
              </a:rPr>
              <a:t> </a:t>
            </a:r>
            <a:r>
              <a:rPr lang="en-US" altLang="en-US" sz="1800">
                <a:solidFill>
                  <a:srgbClr val="000000"/>
                </a:solidFill>
                <a:latin typeface="Comic Sans MS" panose="030F0702030302020204" pitchFamily="66" charset="0"/>
              </a:rPr>
              <a:t>1  and prove </a:t>
            </a:r>
            <a:r>
              <a:rPr lang="en-US" altLang="en-US" sz="1800" i="1">
                <a:solidFill>
                  <a:srgbClr val="000000"/>
                </a:solidFill>
                <a:latin typeface="Comic Sans MS" panose="030F0702030302020204" pitchFamily="66" charset="0"/>
              </a:rPr>
              <a:t>P</a:t>
            </a:r>
            <a:r>
              <a:rPr lang="en-US" altLang="en-US" sz="1800">
                <a:solidFill>
                  <a:srgbClr val="000000"/>
                </a:solidFill>
                <a:latin typeface="Comic Sans MS" panose="030F0702030302020204" pitchFamily="66" charset="0"/>
              </a:rPr>
              <a:t>(</a:t>
            </a:r>
            <a:r>
              <a:rPr lang="en-US" altLang="en-US" sz="1800" i="1">
                <a:solidFill>
                  <a:srgbClr val="000000"/>
                </a:solidFill>
                <a:latin typeface="Comic Sans MS" panose="030F0702030302020204" pitchFamily="66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Comic Sans MS" panose="030F0702030302020204" pitchFamily="66" charset="0"/>
              </a:rPr>
              <a:t> + 1):</a:t>
            </a:r>
          </a:p>
        </p:txBody>
      </p:sp>
      <p:pic>
        <p:nvPicPr>
          <p:cNvPr id="449549" name="Picture 13" descr="txp_fig">
            <a:extLst>
              <a:ext uri="{FF2B5EF4-FFF2-40B4-BE49-F238E27FC236}">
                <a16:creationId xmlns:a16="http://schemas.microsoft.com/office/drawing/2014/main" id="{5CF085A3-F23E-181B-1036-152DAC93D0D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81200"/>
            <a:ext cx="3433763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9550" name="Text Box 14">
            <a:extLst>
              <a:ext uri="{FF2B5EF4-FFF2-40B4-BE49-F238E27FC236}">
                <a16:creationId xmlns:a16="http://schemas.microsoft.com/office/drawing/2014/main" id="{099D4BE0-8D53-5AC7-163A-B1287414E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241675"/>
            <a:ext cx="995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000000"/>
                </a:solidFill>
                <a:latin typeface="Comic Sans MS" panose="030F0702030302020204" pitchFamily="66" charset="0"/>
              </a:rPr>
              <a:t>Assume</a:t>
            </a:r>
          </a:p>
        </p:txBody>
      </p:sp>
      <p:pic>
        <p:nvPicPr>
          <p:cNvPr id="449552" name="Picture 16" descr="txp_fig">
            <a:extLst>
              <a:ext uri="{FF2B5EF4-FFF2-40B4-BE49-F238E27FC236}">
                <a16:creationId xmlns:a16="http://schemas.microsoft.com/office/drawing/2014/main" id="{D3B24DA9-0C65-DBA1-1DE4-11698D77955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00400"/>
            <a:ext cx="99060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9553" name="Text Box 17">
            <a:extLst>
              <a:ext uri="{FF2B5EF4-FFF2-40B4-BE49-F238E27FC236}">
                <a16:creationId xmlns:a16="http://schemas.microsoft.com/office/drawing/2014/main" id="{11C4EDF0-BF8B-6827-6FDE-D4B1AD310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200400"/>
            <a:ext cx="261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000000"/>
                </a:solidFill>
                <a:latin typeface="Comic Sans MS" panose="030F0702030302020204" pitchFamily="66" charset="0"/>
              </a:rPr>
              <a:t>is divisible by 3, prove </a:t>
            </a:r>
          </a:p>
        </p:txBody>
      </p:sp>
      <p:pic>
        <p:nvPicPr>
          <p:cNvPr id="449555" name="Picture 19" descr="txp_fig">
            <a:extLst>
              <a:ext uri="{FF2B5EF4-FFF2-40B4-BE49-F238E27FC236}">
                <a16:creationId xmlns:a16="http://schemas.microsoft.com/office/drawing/2014/main" id="{E9F1ACB4-75C5-1F13-6B66-02E2F82E090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200400"/>
            <a:ext cx="163036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9556" name="Text Box 20">
            <a:extLst>
              <a:ext uri="{FF2B5EF4-FFF2-40B4-BE49-F238E27FC236}">
                <a16:creationId xmlns:a16="http://schemas.microsoft.com/office/drawing/2014/main" id="{FB1D076E-6F90-265C-CDE4-EBBC4AE66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241675"/>
            <a:ext cx="1884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000000"/>
                </a:solidFill>
                <a:latin typeface="Comic Sans MS" panose="030F0702030302020204" pitchFamily="66" charset="0"/>
              </a:rPr>
              <a:t>is divisible by 3.</a:t>
            </a:r>
          </a:p>
        </p:txBody>
      </p:sp>
      <p:pic>
        <p:nvPicPr>
          <p:cNvPr id="449557" name="Picture 21" descr="txp_fig">
            <a:extLst>
              <a:ext uri="{FF2B5EF4-FFF2-40B4-BE49-F238E27FC236}">
                <a16:creationId xmlns:a16="http://schemas.microsoft.com/office/drawing/2014/main" id="{EC4192DA-3D0C-8351-DE78-FB84274F3143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86200"/>
            <a:ext cx="163036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9559" name="Picture 23" descr="txp_fig">
            <a:extLst>
              <a:ext uri="{FF2B5EF4-FFF2-40B4-BE49-F238E27FC236}">
                <a16:creationId xmlns:a16="http://schemas.microsoft.com/office/drawing/2014/main" id="{3BFF5DB8-CB02-A0CB-EECE-5A218E29DABC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886200"/>
            <a:ext cx="17827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9561" name="Picture 25" descr="txp_fig">
            <a:extLst>
              <a:ext uri="{FF2B5EF4-FFF2-40B4-BE49-F238E27FC236}">
                <a16:creationId xmlns:a16="http://schemas.microsoft.com/office/drawing/2014/main" id="{D657B43E-F10D-C039-5C32-1AB8567849FC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3400"/>
            <a:ext cx="1798638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9563" name="Picture 27" descr="txp_fig">
            <a:extLst>
              <a:ext uri="{FF2B5EF4-FFF2-40B4-BE49-F238E27FC236}">
                <a16:creationId xmlns:a16="http://schemas.microsoft.com/office/drawing/2014/main" id="{E18DF96F-CDAE-223F-719D-428F57B9D874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876800"/>
            <a:ext cx="266700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9564" name="AutoShape 28">
            <a:extLst>
              <a:ext uri="{FF2B5EF4-FFF2-40B4-BE49-F238E27FC236}">
                <a16:creationId xmlns:a16="http://schemas.microsoft.com/office/drawing/2014/main" id="{29568AAF-021E-0D9A-DB6F-E4A32591DFF8}"/>
              </a:ext>
            </a:extLst>
          </p:cNvPr>
          <p:cNvSpPr>
            <a:spLocks/>
          </p:cNvSpPr>
          <p:nvPr/>
        </p:nvSpPr>
        <p:spPr bwMode="auto">
          <a:xfrm rot="5400000">
            <a:off x="4343400" y="5029200"/>
            <a:ext cx="304800" cy="914400"/>
          </a:xfrm>
          <a:prstGeom prst="righ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49565" name="AutoShape 29">
            <a:extLst>
              <a:ext uri="{FF2B5EF4-FFF2-40B4-BE49-F238E27FC236}">
                <a16:creationId xmlns:a16="http://schemas.microsoft.com/office/drawing/2014/main" id="{1B3E330E-2CDF-4224-6069-F31B8E62468A}"/>
              </a:ext>
            </a:extLst>
          </p:cNvPr>
          <p:cNvSpPr>
            <a:spLocks/>
          </p:cNvSpPr>
          <p:nvPr/>
        </p:nvSpPr>
        <p:spPr bwMode="auto">
          <a:xfrm rot="5400000">
            <a:off x="5867400" y="5029200"/>
            <a:ext cx="304800" cy="914400"/>
          </a:xfrm>
          <a:prstGeom prst="righ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solidFill>
                <a:srgbClr val="0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49566" name="Text Box 30">
            <a:extLst>
              <a:ext uri="{FF2B5EF4-FFF2-40B4-BE49-F238E27FC236}">
                <a16:creationId xmlns:a16="http://schemas.microsoft.com/office/drawing/2014/main" id="{9303B4A9-F0FF-DD37-AB50-049C38ED1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791200"/>
            <a:ext cx="2979738" cy="376238"/>
          </a:xfrm>
          <a:prstGeom prst="rect">
            <a:avLst/>
          </a:prstGeom>
          <a:noFill/>
          <a:ln w="9525">
            <a:solidFill>
              <a:schemeClr val="bg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000000"/>
                </a:solidFill>
                <a:latin typeface="Comic Sans MS" panose="030F0702030302020204" pitchFamily="66" charset="0"/>
              </a:rPr>
              <a:t>Divisible by 3 by induction</a:t>
            </a:r>
          </a:p>
        </p:txBody>
      </p:sp>
      <p:sp>
        <p:nvSpPr>
          <p:cNvPr id="449568" name="Text Box 32">
            <a:extLst>
              <a:ext uri="{FF2B5EF4-FFF2-40B4-BE49-F238E27FC236}">
                <a16:creationId xmlns:a16="http://schemas.microsoft.com/office/drawing/2014/main" id="{C5680B5C-F9BE-BE8A-6F6C-AAD7FD04D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788" y="5791200"/>
            <a:ext cx="1624012" cy="376238"/>
          </a:xfrm>
          <a:prstGeom prst="rect">
            <a:avLst/>
          </a:prstGeom>
          <a:noFill/>
          <a:ln w="9525">
            <a:solidFill>
              <a:schemeClr val="bg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000000"/>
                </a:solidFill>
                <a:latin typeface="Comic Sans MS" panose="030F0702030302020204" pitchFamily="66" charset="0"/>
              </a:rPr>
              <a:t>Divisible by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9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9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9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9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9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9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9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9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9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9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9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9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9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9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9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45" grpId="0"/>
      <p:bldP spid="449546" grpId="0" animBg="1"/>
      <p:bldP spid="449550" grpId="0"/>
      <p:bldP spid="449553" grpId="0"/>
      <p:bldP spid="449556" grpId="0"/>
      <p:bldP spid="449564" grpId="0" animBg="1"/>
      <p:bldP spid="449565" grpId="0" animBg="1"/>
      <p:bldP spid="449566" grpId="0" animBg="1"/>
      <p:bldP spid="4495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CDAC45C5-9181-8F03-F133-245ECDC2D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Mathematical Induction</a:t>
            </a:r>
          </a:p>
        </p:txBody>
      </p:sp>
      <p:sp>
        <p:nvSpPr>
          <p:cNvPr id="921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B9A9FB2-3061-D183-16E9-190AF75E51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8458200" cy="5334000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Arial" pitchFamily="34" charset="0"/>
                <a:cs typeface="Arial" pitchFamily="34" charset="0"/>
              </a:rPr>
              <a:t>Example: Prove than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2800" b="1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&lt; n!</a:t>
            </a:r>
            <a:r>
              <a:rPr lang="en-US" sz="2800" b="1" dirty="0">
                <a:latin typeface="Arial" pitchFamily="34" charset="0"/>
                <a:cs typeface="Arial" pitchFamily="34" charset="0"/>
              </a:rPr>
              <a:t>  for all  </a:t>
            </a:r>
            <a:r>
              <a:rPr lang="en-US" sz="2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 ≥ 4.</a:t>
            </a:r>
          </a:p>
          <a:p>
            <a:pPr>
              <a:buFont typeface="Arial" panose="020B0604020202020204" pitchFamily="34" charset="0"/>
              <a:buNone/>
              <a:defRPr/>
            </a:pP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Basis Step: 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P(4) = 2</a:t>
            </a:r>
            <a:r>
              <a:rPr lang="en-US" sz="2800" baseline="30000" dirty="0">
                <a:latin typeface="Arial" pitchFamily="34" charset="0"/>
                <a:cs typeface="Arial" pitchFamily="34" charset="0"/>
              </a:rPr>
              <a:t>4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4! =16 </a:t>
            </a:r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24      (trivial)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Inductive Step:  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If  P(n)  is true then P(n+1) is also true</a:t>
            </a:r>
          </a:p>
          <a:p>
            <a:pPr>
              <a:buFont typeface="Arial" panose="020B0604020202020204" pitchFamily="34" charset="0"/>
              <a:buNone/>
              <a:defRPr/>
            </a:pP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2800" baseline="30000" dirty="0">
                <a:latin typeface="Arial" pitchFamily="34" charset="0"/>
                <a:cs typeface="Arial" pitchFamily="34" charset="0"/>
              </a:rPr>
              <a:t>n+1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2 . 2</a:t>
            </a:r>
            <a:r>
              <a:rPr lang="en-US" sz="2800" baseline="30000" dirty="0">
                <a:latin typeface="Arial" pitchFamily="34" charset="0"/>
                <a:cs typeface="Arial" pitchFamily="34" charset="0"/>
              </a:rPr>
              <a:t>n</a:t>
            </a: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2. n!             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(P(n) is true)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&lt;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(n+1)n!         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(2&lt;n+1)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2800" dirty="0">
                <a:latin typeface="Arial" pitchFamily="34" charset="0"/>
                <a:cs typeface="Arial" pitchFamily="34" charset="0"/>
              </a:rPr>
              <a:t>       </a:t>
            </a:r>
            <a:r>
              <a:rPr lang="en-US" sz="2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=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(n+1)!</a:t>
            </a:r>
          </a:p>
          <a:p>
            <a:pPr>
              <a:buFont typeface="Arial" panose="020B0604020202020204" pitchFamily="34" charset="0"/>
              <a:buNone/>
              <a:defRPr/>
            </a:pPr>
            <a:r>
              <a:rPr lang="en-US" sz="2800" b="1" dirty="0">
                <a:latin typeface="Arial" pitchFamily="34" charset="0"/>
                <a:cs typeface="Arial" pitchFamily="34" charset="0"/>
              </a:rPr>
              <a:t>        </a:t>
            </a:r>
            <a:r>
              <a:rPr lang="en-US" sz="2800" b="1" baseline="30000" dirty="0">
                <a:latin typeface="Arial" pitchFamily="34" charset="0"/>
                <a:cs typeface="Arial" pitchFamily="34" charset="0"/>
              </a:rPr>
              <a:t> </a:t>
            </a:r>
            <a:endParaRPr lang="en-US" sz="28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8C78CE3-9314-8D12-1DA5-C0EEC7931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Strong Induction</a:t>
            </a:r>
          </a:p>
        </p:txBody>
      </p:sp>
      <p:sp>
        <p:nvSpPr>
          <p:cNvPr id="2560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F1DD36C-DC4C-2B3B-A0CA-8CA1B2B60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8610600" cy="53340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regular induction: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– 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basis step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P(1) and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– inductive step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P(n-1)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→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P(n)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b="1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•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Strong induction uses: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–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basis step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P(1) and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–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inductive step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P(1)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P(2) … P(n-2)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and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P(n-1)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→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P(n)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b="1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Show that a positive integer greater than 1 can be written as a product of primes.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Google Shape;308;p30">
            <a:extLst>
              <a:ext uri="{FF2B5EF4-FFF2-40B4-BE49-F238E27FC236}">
                <a16:creationId xmlns:a16="http://schemas.microsoft.com/office/drawing/2014/main" id="{E0FE64A3-D1E4-61E2-B100-27C394D5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0"/>
            <a:ext cx="9144000" cy="742950"/>
          </a:xfrm>
        </p:spPr>
        <p:txBody>
          <a:bodyPr lIns="91425" tIns="45700" rIns="91425" bIns="45700" anchor="b"/>
          <a:lstStyle/>
          <a:p>
            <a:pPr>
              <a:buClr>
                <a:srgbClr val="262626"/>
              </a:buClr>
              <a:buSzPts val="4000"/>
            </a:pPr>
            <a:r>
              <a:rPr lang="en-US" altLang="en-US" sz="4000">
                <a:solidFill>
                  <a:srgbClr val="262626"/>
                </a:solidFill>
                <a:cs typeface="Arial" panose="020B0604020202020204" pitchFamily="34" charset="0"/>
                <a:sym typeface="Arial" panose="020B0604020202020204" pitchFamily="34" charset="0"/>
              </a:rPr>
              <a:t>Strong Induction</a:t>
            </a:r>
            <a:endParaRPr lang="en-US" altLang="en-US"/>
          </a:p>
        </p:txBody>
      </p:sp>
      <p:sp>
        <p:nvSpPr>
          <p:cNvPr id="309" name="Google Shape;309;p30" descr="Rectangle: Click to edit Master text styles &#10;Second level &#10;Third level &#10;Fourth level &#10;Fifth level">
            <a:extLst>
              <a:ext uri="{FF2B5EF4-FFF2-40B4-BE49-F238E27FC236}">
                <a16:creationId xmlns:a16="http://schemas.microsoft.com/office/drawing/2014/main" id="{23D84997-F8EA-6189-A260-808C36A3D1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7488" y="1903413"/>
            <a:ext cx="8610600" cy="4000500"/>
          </a:xfrm>
        </p:spPr>
        <p:txBody>
          <a:bodyPr spcFirstLastPara="1" lIns="91425" tIns="45700" rIns="91425" bIns="45700">
            <a:no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800">
                <a:solidFill>
                  <a:srgbClr val="FF0000"/>
                </a:solidFill>
                <a:ea typeface="Arial"/>
                <a:cs typeface="Arial"/>
                <a:sym typeface="Arial"/>
              </a:rPr>
              <a:t>Show that a positive integer greater than 1 can be written as a product of primes.</a:t>
            </a:r>
            <a:endParaRPr sz="1800" b="1">
              <a:solidFill>
                <a:srgbClr val="FF0000"/>
              </a:solidFill>
              <a:ea typeface="Arial"/>
              <a:cs typeface="Arial"/>
              <a:sym typeface="Arial"/>
            </a:endParaRPr>
          </a:p>
          <a:p>
            <a:pPr marL="457200" indent="-41910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Impact"/>
              <a:buAutoNum type="arabicPeriod"/>
              <a:defRPr/>
            </a:pPr>
            <a:r>
              <a:rPr lang="en-US" sz="1800" b="1">
                <a:solidFill>
                  <a:srgbClr val="FF0000"/>
                </a:solidFill>
                <a:ea typeface="Arial"/>
                <a:cs typeface="Arial"/>
                <a:sym typeface="Arial"/>
              </a:rPr>
              <a:t>Basis step: </a:t>
            </a:r>
            <a:r>
              <a:rPr lang="en-US" sz="18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P(2) is true</a:t>
            </a:r>
            <a:endParaRPr sz="1800"/>
          </a:p>
          <a:p>
            <a:pPr marL="457200" indent="-419100"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Impact"/>
              <a:buAutoNum type="arabicPeriod"/>
              <a:defRPr/>
            </a:pPr>
            <a:r>
              <a:rPr lang="en-US" sz="1800" b="1">
                <a:solidFill>
                  <a:srgbClr val="FF0000"/>
                </a:solidFill>
                <a:ea typeface="Arial"/>
                <a:cs typeface="Arial"/>
                <a:sym typeface="Arial"/>
              </a:rPr>
              <a:t>Inductive step: </a:t>
            </a:r>
            <a:r>
              <a:rPr lang="en-US" sz="18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Assume true for P(2), P(3), … P(n)</a:t>
            </a:r>
            <a:endParaRPr sz="1800"/>
          </a:p>
          <a:p>
            <a:pPr marL="457200" indent="-45720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800">
                <a:solidFill>
                  <a:srgbClr val="FF0000"/>
                </a:solidFill>
                <a:ea typeface="Arial"/>
                <a:cs typeface="Arial"/>
                <a:sym typeface="Arial"/>
              </a:rPr>
              <a:t>Show that P(n+1) is true as well</a:t>
            </a: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.</a:t>
            </a:r>
            <a:endParaRPr sz="1800"/>
          </a:p>
          <a:p>
            <a:pPr marL="457200" indent="-45720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8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2 Cases:</a:t>
            </a:r>
            <a:endParaRPr sz="1800"/>
          </a:p>
          <a:p>
            <a:pPr marL="457200">
              <a:spcBef>
                <a:spcPts val="480"/>
              </a:spcBef>
              <a:spcAft>
                <a:spcPts val="0"/>
              </a:spcAft>
              <a:buSzPts val="1800"/>
              <a:buFont typeface="Arial"/>
              <a:buChar char="➔"/>
              <a:defRPr/>
            </a:pP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If </a:t>
            </a:r>
            <a:r>
              <a:rPr lang="en-US" sz="1800">
                <a:solidFill>
                  <a:srgbClr val="FF0000"/>
                </a:solidFill>
                <a:ea typeface="Arial"/>
                <a:cs typeface="Arial"/>
                <a:sym typeface="Arial"/>
              </a:rPr>
              <a:t>n+1</a:t>
            </a: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 is a prime then </a:t>
            </a:r>
            <a:r>
              <a:rPr lang="en-US" sz="1800">
                <a:solidFill>
                  <a:srgbClr val="FF0000"/>
                </a:solidFill>
                <a:ea typeface="Arial"/>
                <a:cs typeface="Arial"/>
                <a:sym typeface="Arial"/>
              </a:rPr>
              <a:t>P(n+1)</a:t>
            </a: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 is trivially true</a:t>
            </a:r>
            <a:endParaRPr sz="1800"/>
          </a:p>
          <a:p>
            <a:pPr marL="45720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➔"/>
              <a:defRPr/>
            </a:pP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If </a:t>
            </a:r>
            <a:r>
              <a:rPr lang="en-US" sz="1800">
                <a:solidFill>
                  <a:srgbClr val="FF0000"/>
                </a:solidFill>
                <a:ea typeface="Arial"/>
                <a:cs typeface="Arial"/>
                <a:sym typeface="Arial"/>
              </a:rPr>
              <a:t>n+1 is a composite </a:t>
            </a: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then it can be written as a product of two integers </a:t>
            </a:r>
            <a:r>
              <a:rPr lang="en-US" sz="1800">
                <a:solidFill>
                  <a:srgbClr val="FF0000"/>
                </a:solidFill>
                <a:ea typeface="Arial"/>
                <a:cs typeface="Arial"/>
                <a:sym typeface="Arial"/>
              </a:rPr>
              <a:t>(n+1) = a*b </a:t>
            </a: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such that </a:t>
            </a:r>
            <a:r>
              <a:rPr lang="en-US" sz="1800">
                <a:solidFill>
                  <a:srgbClr val="FF0000"/>
                </a:solidFill>
                <a:ea typeface="Arial"/>
                <a:cs typeface="Arial"/>
                <a:sym typeface="Arial"/>
              </a:rPr>
              <a:t>1&lt; a ,b &lt; n+1</a:t>
            </a:r>
            <a:endParaRPr sz="1800"/>
          </a:p>
          <a:p>
            <a:pPr marL="457200" indent="-45720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endParaRPr sz="1800">
              <a:ea typeface="Arial"/>
              <a:cs typeface="Arial"/>
              <a:sym typeface="Arial"/>
            </a:endParaRPr>
          </a:p>
          <a:p>
            <a:pPr marL="457200" indent="-45720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From the assumption </a:t>
            </a:r>
            <a:r>
              <a:rPr lang="en-US" sz="1800">
                <a:solidFill>
                  <a:srgbClr val="FF0000"/>
                </a:solidFill>
                <a:ea typeface="Arial"/>
                <a:cs typeface="Arial"/>
                <a:sym typeface="Arial"/>
              </a:rPr>
              <a:t>P(a) </a:t>
            </a: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and </a:t>
            </a:r>
            <a:r>
              <a:rPr lang="en-US" sz="1800">
                <a:solidFill>
                  <a:srgbClr val="FF0000"/>
                </a:solidFill>
                <a:ea typeface="Arial"/>
                <a:cs typeface="Arial"/>
                <a:sym typeface="Arial"/>
              </a:rPr>
              <a:t>P(b)</a:t>
            </a: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 holds.</a:t>
            </a:r>
            <a:endParaRPr sz="1800"/>
          </a:p>
          <a:p>
            <a:pPr marL="457200" indent="-45720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• Thus, </a:t>
            </a:r>
            <a:r>
              <a:rPr lang="en-US" sz="1800">
                <a:solidFill>
                  <a:srgbClr val="FF0000"/>
                </a:solidFill>
                <a:ea typeface="Arial"/>
                <a:cs typeface="Arial"/>
                <a:sym typeface="Arial"/>
              </a:rPr>
              <a:t>n+1 can be written as a product of primes</a:t>
            </a:r>
            <a:endParaRPr sz="1800"/>
          </a:p>
          <a:p>
            <a:pPr marL="457200" indent="-45720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800">
                <a:solidFill>
                  <a:schemeClr val="dk1"/>
                </a:solidFill>
                <a:ea typeface="Arial"/>
                <a:cs typeface="Arial"/>
                <a:sym typeface="Arial"/>
              </a:rPr>
              <a:t>• </a:t>
            </a:r>
            <a:r>
              <a:rPr lang="en-US" sz="1800" b="1">
                <a:solidFill>
                  <a:schemeClr val="dk1"/>
                </a:solidFill>
                <a:ea typeface="Arial"/>
                <a:cs typeface="Arial"/>
                <a:sym typeface="Arial"/>
              </a:rPr>
              <a:t>End of proof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8F35A729-DD1E-09E8-ADB5-0DCB0EF81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292225"/>
            <a:ext cx="3878263" cy="1114425"/>
          </a:xfrm>
        </p:spPr>
        <p:txBody>
          <a:bodyPr/>
          <a:lstStyle/>
          <a:p>
            <a:pPr algn="l"/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Homeworks</a:t>
            </a:r>
            <a:b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</a:br>
            <a:br>
              <a:rPr lang="en-US" altLang="en-US">
                <a:solidFill>
                  <a:schemeClr val="tx1"/>
                </a:solidFill>
                <a:ea typeface="ＭＳ Ｐゴシック" panose="020B0600070205080204" pitchFamily="34" charset="-128"/>
              </a:rPr>
            </a:br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9699" name="AutoShape 4" descr="{\displaystyle \sum _{k=1}^{n}k={\frac {n(n+1)}{2}}.}">
            <a:extLst>
              <a:ext uri="{FF2B5EF4-FFF2-40B4-BE49-F238E27FC236}">
                <a16:creationId xmlns:a16="http://schemas.microsoft.com/office/drawing/2014/main" id="{5E178336-1669-DE9F-7C54-EDE991135ABD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1295400" y="2438400"/>
            <a:ext cx="2809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9700" name="AutoShape 6" descr="{\displaystyle \sum _{k=1}^{n}k={\frac {n(n+1)}{2}}.}">
            <a:extLst>
              <a:ext uri="{FF2B5EF4-FFF2-40B4-BE49-F238E27FC236}">
                <a16:creationId xmlns:a16="http://schemas.microsoft.com/office/drawing/2014/main" id="{F926B35A-B549-CBFC-BB8F-5A56372D8F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6213" y="-1825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29701" name="Picture 4">
            <a:extLst>
              <a:ext uri="{FF2B5EF4-FFF2-40B4-BE49-F238E27FC236}">
                <a16:creationId xmlns:a16="http://schemas.microsoft.com/office/drawing/2014/main" id="{0496F093-E9C1-7D47-D935-20FE1B690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406650"/>
            <a:ext cx="4557713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AE0F694B-8AD4-AEB9-ABEA-44400D7D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5725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1BB8B3D0-FB47-BA3D-DBD4-A11FF2CED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5725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64725180-1565-1751-066A-CF00581D2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7" r="17500" b="8888"/>
          <a:stretch>
            <a:fillRect/>
          </a:stretch>
        </p:blipFill>
        <p:spPr bwMode="auto">
          <a:xfrm>
            <a:off x="800100" y="571500"/>
            <a:ext cx="7543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>
            <a:extLst>
              <a:ext uri="{FF2B5EF4-FFF2-40B4-BE49-F238E27FC236}">
                <a16:creationId xmlns:a16="http://schemas.microsoft.com/office/drawing/2014/main" id="{B855A125-F251-54B5-A4D9-33F490686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r="13333" b="30000"/>
          <a:stretch>
            <a:fillRect/>
          </a:stretch>
        </p:blipFill>
        <p:spPr bwMode="auto">
          <a:xfrm>
            <a:off x="609600" y="1600200"/>
            <a:ext cx="7924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D9B8935-6143-9737-FCD7-35D20A71A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Proof Technique</a:t>
            </a:r>
          </a:p>
        </p:txBody>
      </p:sp>
      <p:sp>
        <p:nvSpPr>
          <p:cNvPr id="717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57B7102-000A-0211-7115-EC8A07188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8610600" cy="4572000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Proof of quantified statements: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•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There exists x with some property P(x).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– It is sufficient to find one element for which the property holds.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•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all x some property P(x) holds.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– Proofs of ‘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all x some property P(x) holds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’ must cover all x and can be harder.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Mathematical induction </a:t>
            </a:r>
            <a:r>
              <a:rPr lang="en-US" altLang="en-US" b="1">
                <a:solidFill>
                  <a:srgbClr val="00682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is a technique that can be applied to </a:t>
            </a:r>
            <a:r>
              <a:rPr lang="en-US" altLang="en-US">
                <a:solidFill>
                  <a:srgbClr val="00682F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prove the universal statements 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sets of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positive integers or their associated sequences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9269C7FE-6CAB-482C-D56F-0A923F147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917575"/>
            <a:ext cx="632460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2">
            <a:extLst>
              <a:ext uri="{FF2B5EF4-FFF2-40B4-BE49-F238E27FC236}">
                <a16:creationId xmlns:a16="http://schemas.microsoft.com/office/drawing/2014/main" id="{F57E90FD-FFC7-7BFA-50CF-71A66B764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73025"/>
            <a:ext cx="86836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en-US" sz="9600">
                <a:ea typeface="ＭＳ Ｐゴシック" panose="020B0600070205080204" pitchFamily="34" charset="-128"/>
              </a:rPr>
              <a:t>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5">
            <a:extLst>
              <a:ext uri="{FF2B5EF4-FFF2-40B4-BE49-F238E27FC236}">
                <a16:creationId xmlns:a16="http://schemas.microsoft.com/office/drawing/2014/main" id="{001BADEB-1D6C-77B4-8906-C19EB7168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5" b="26297"/>
          <a:stretch>
            <a:fillRect/>
          </a:stretch>
        </p:blipFill>
        <p:spPr bwMode="auto">
          <a:xfrm>
            <a:off x="1143000" y="1485900"/>
            <a:ext cx="6858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4">
            <a:extLst>
              <a:ext uri="{FF2B5EF4-FFF2-40B4-BE49-F238E27FC236}">
                <a16:creationId xmlns:a16="http://schemas.microsoft.com/office/drawing/2014/main" id="{77E8E56C-B712-9EFE-9683-6307D649C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4" t="73112"/>
          <a:stretch>
            <a:fillRect/>
          </a:stretch>
        </p:blipFill>
        <p:spPr bwMode="auto">
          <a:xfrm>
            <a:off x="1676400" y="1981200"/>
            <a:ext cx="67310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0BC4688-796B-4496-454C-678266AB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Mathematical Induction</a:t>
            </a:r>
          </a:p>
        </p:txBody>
      </p:sp>
      <p:sp>
        <p:nvSpPr>
          <p:cNvPr id="921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08FB7E1-1780-6F90-E216-9374AD58F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8001000" cy="4724400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Used to prove statements of the form                 where x </a:t>
            </a:r>
            <a:r>
              <a:rPr lang="el-GR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ϵ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Z+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Mathematical induction proofs consists of two steps: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b="1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1)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Basis: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proposition P(1) is true.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2)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Inductive Step: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implication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        P(n)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→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P(n+1), is true for all positive n.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• Therefore we conclude </a:t>
            </a:r>
          </a:p>
        </p:txBody>
      </p:sp>
      <p:graphicFrame>
        <p:nvGraphicFramePr>
          <p:cNvPr id="9220" name="Object 2">
            <a:extLst>
              <a:ext uri="{FF2B5EF4-FFF2-40B4-BE49-F238E27FC236}">
                <a16:creationId xmlns:a16="http://schemas.microsoft.com/office/drawing/2014/main" id="{B678316F-9EE4-3F25-C2A6-AD8A6C7B27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5715000"/>
          <a:ext cx="1447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94870" imgH="203024" progId="Equation.3">
                  <p:embed/>
                </p:oleObj>
              </mc:Choice>
              <mc:Fallback>
                <p:oleObj name="Equation" r:id="rId3" imgW="494870" imgH="203024" progId="Equation.3">
                  <p:embed/>
                  <p:pic>
                    <p:nvPicPr>
                      <p:cNvPr id="9220" name="Object 2">
                        <a:extLst>
                          <a:ext uri="{FF2B5EF4-FFF2-40B4-BE49-F238E27FC236}">
                            <a16:creationId xmlns:a16="http://schemas.microsoft.com/office/drawing/2014/main" id="{B678316F-9EE4-3F25-C2A6-AD8A6C7B27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715000"/>
                        <a:ext cx="1447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3">
            <a:extLst>
              <a:ext uri="{FF2B5EF4-FFF2-40B4-BE49-F238E27FC236}">
                <a16:creationId xmlns:a16="http://schemas.microsoft.com/office/drawing/2014/main" id="{D901EFFD-7DF4-AE2E-0AAD-9EE39092D5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1447800"/>
          <a:ext cx="1447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4870" imgH="203024" progId="Equation.3">
                  <p:embed/>
                </p:oleObj>
              </mc:Choice>
              <mc:Fallback>
                <p:oleObj name="Equation" r:id="rId5" imgW="494870" imgH="203024" progId="Equation.3">
                  <p:embed/>
                  <p:pic>
                    <p:nvPicPr>
                      <p:cNvPr id="9221" name="Object 3">
                        <a:extLst>
                          <a:ext uri="{FF2B5EF4-FFF2-40B4-BE49-F238E27FC236}">
                            <a16:creationId xmlns:a16="http://schemas.microsoft.com/office/drawing/2014/main" id="{D901EFFD-7DF4-AE2E-0AAD-9EE39092D5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447800"/>
                        <a:ext cx="14478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">
            <a:extLst>
              <a:ext uri="{FF2B5EF4-FFF2-40B4-BE49-F238E27FC236}">
                <a16:creationId xmlns:a16="http://schemas.microsoft.com/office/drawing/2014/main" id="{5B9CD7D6-698A-50BC-784A-A8C1DB4C3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449388"/>
            <a:ext cx="2035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000000"/>
                </a:solidFill>
                <a:latin typeface="Comic Sans MS" panose="030F0702030302020204" pitchFamily="66" charset="0"/>
              </a:rPr>
              <a:t>Objective: Prove </a:t>
            </a:r>
          </a:p>
        </p:txBody>
      </p:sp>
      <p:sp>
        <p:nvSpPr>
          <p:cNvPr id="11267" name="Text Box 5">
            <a:extLst>
              <a:ext uri="{FF2B5EF4-FFF2-40B4-BE49-F238E27FC236}">
                <a16:creationId xmlns:a16="http://schemas.microsoft.com/office/drawing/2014/main" id="{0872C7C9-186A-B243-E9C8-18B68B1AD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609600"/>
            <a:ext cx="2820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2400" b="1">
                <a:solidFill>
                  <a:srgbClr val="003366"/>
                </a:solidFill>
                <a:latin typeface="Comic Sans MS" panose="030F0702030302020204" pitchFamily="66" charset="0"/>
              </a:rPr>
              <a:t>Idea of Induction</a:t>
            </a:r>
          </a:p>
        </p:txBody>
      </p:sp>
      <p:pic>
        <p:nvPicPr>
          <p:cNvPr id="11268" name="Picture 9" descr="txp_fig">
            <a:extLst>
              <a:ext uri="{FF2B5EF4-FFF2-40B4-BE49-F238E27FC236}">
                <a16:creationId xmlns:a16="http://schemas.microsoft.com/office/drawing/2014/main" id="{B4C101ED-1389-4559-43AE-DC5F3C42465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1600"/>
            <a:ext cx="30480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90" name="Text Box 10">
            <a:extLst>
              <a:ext uri="{FF2B5EF4-FFF2-40B4-BE49-F238E27FC236}">
                <a16:creationId xmlns:a16="http://schemas.microsoft.com/office/drawing/2014/main" id="{DEFC0895-B235-5988-3ACA-75FC71BC7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286000"/>
            <a:ext cx="18430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000000"/>
                </a:solidFill>
                <a:latin typeface="Comic Sans MS" panose="030F0702030302020204" pitchFamily="66" charset="0"/>
              </a:rPr>
              <a:t>This is to prove</a:t>
            </a:r>
          </a:p>
        </p:txBody>
      </p:sp>
      <p:pic>
        <p:nvPicPr>
          <p:cNvPr id="455692" name="Picture 12" descr="txp_fig">
            <a:extLst>
              <a:ext uri="{FF2B5EF4-FFF2-40B4-BE49-F238E27FC236}">
                <a16:creationId xmlns:a16="http://schemas.microsoft.com/office/drawing/2014/main" id="{D87569FE-E579-B03D-CD1A-86610ADAA21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65438"/>
            <a:ext cx="6934200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5693" name="Text Box 13">
            <a:extLst>
              <a:ext uri="{FF2B5EF4-FFF2-40B4-BE49-F238E27FC236}">
                <a16:creationId xmlns:a16="http://schemas.microsoft.com/office/drawing/2014/main" id="{7B46C835-A444-755F-3FDF-941FD17F8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343400"/>
            <a:ext cx="6419850" cy="2024063"/>
          </a:xfrm>
          <a:prstGeom prst="rect">
            <a:avLst/>
          </a:prstGeom>
          <a:noFill/>
          <a:ln w="9525">
            <a:solidFill>
              <a:schemeClr val="bg2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000000"/>
                </a:solidFill>
                <a:latin typeface="Comic Sans MS" panose="030F0702030302020204" pitchFamily="66" charset="0"/>
              </a:rPr>
              <a:t>The idea of induction is to first prove P(0) unconditionally,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000000"/>
                </a:solidFill>
                <a:latin typeface="Comic Sans MS" panose="030F0702030302020204" pitchFamily="66" charset="0"/>
              </a:rPr>
              <a:t>then use P(0) to prove P(1)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000000"/>
                </a:solidFill>
                <a:latin typeface="Comic Sans MS" panose="030F0702030302020204" pitchFamily="66" charset="0"/>
              </a:rPr>
              <a:t>then use P(1) to prove P(2)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TW" sz="1800">
              <a:solidFill>
                <a:srgbClr val="000000"/>
              </a:solidFill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TW" sz="1800">
                <a:solidFill>
                  <a:srgbClr val="000000"/>
                </a:solidFill>
                <a:latin typeface="Comic Sans MS" panose="030F0702030302020204" pitchFamily="66" charset="0"/>
              </a:rPr>
              <a:t>and repeat this to infinity…</a:t>
            </a:r>
          </a:p>
        </p:txBody>
      </p:sp>
      <p:sp>
        <p:nvSpPr>
          <p:cNvPr id="455694" name="Line 14">
            <a:extLst>
              <a:ext uri="{FF2B5EF4-FFF2-40B4-BE49-F238E27FC236}">
                <a16:creationId xmlns:a16="http://schemas.microsoft.com/office/drawing/2014/main" id="{639960F1-323C-9017-1B49-5B3A921A90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7800" y="3352800"/>
            <a:ext cx="990600" cy="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95" name="Freeform 15">
            <a:extLst>
              <a:ext uri="{FF2B5EF4-FFF2-40B4-BE49-F238E27FC236}">
                <a16:creationId xmlns:a16="http://schemas.microsoft.com/office/drawing/2014/main" id="{7E46650E-567C-8D96-B05F-4AA6363FA2BC}"/>
              </a:ext>
            </a:extLst>
          </p:cNvPr>
          <p:cNvSpPr>
            <a:spLocks/>
          </p:cNvSpPr>
          <p:nvPr/>
        </p:nvSpPr>
        <p:spPr bwMode="auto">
          <a:xfrm>
            <a:off x="1981200" y="3352800"/>
            <a:ext cx="1447800" cy="546100"/>
          </a:xfrm>
          <a:custGeom>
            <a:avLst/>
            <a:gdLst>
              <a:gd name="T0" fmla="*/ 0 w 912"/>
              <a:gd name="T1" fmla="*/ 0 h 344"/>
              <a:gd name="T2" fmla="*/ 2147483646 w 912"/>
              <a:gd name="T3" fmla="*/ 2147483646 h 344"/>
              <a:gd name="T4" fmla="*/ 2147483646 w 912"/>
              <a:gd name="T5" fmla="*/ 2147483646 h 344"/>
              <a:gd name="T6" fmla="*/ 0 60000 65536"/>
              <a:gd name="T7" fmla="*/ 0 60000 65536"/>
              <a:gd name="T8" fmla="*/ 0 60000 65536"/>
              <a:gd name="T9" fmla="*/ 0 w 912"/>
              <a:gd name="T10" fmla="*/ 0 h 344"/>
              <a:gd name="T11" fmla="*/ 912 w 912"/>
              <a:gd name="T12" fmla="*/ 344 h 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344">
                <a:moveTo>
                  <a:pt x="0" y="0"/>
                </a:moveTo>
                <a:cubicBezTo>
                  <a:pt x="164" y="164"/>
                  <a:pt x="328" y="328"/>
                  <a:pt x="480" y="336"/>
                </a:cubicBezTo>
                <a:cubicBezTo>
                  <a:pt x="632" y="344"/>
                  <a:pt x="772" y="196"/>
                  <a:pt x="912" y="48"/>
                </a:cubicBezTo>
              </a:path>
            </a:pathLst>
          </a:custGeom>
          <a:noFill/>
          <a:ln w="19050" cmpd="sng">
            <a:solidFill>
              <a:srgbClr val="A5002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96" name="Line 16">
            <a:extLst>
              <a:ext uri="{FF2B5EF4-FFF2-40B4-BE49-F238E27FC236}">
                <a16:creationId xmlns:a16="http://schemas.microsoft.com/office/drawing/2014/main" id="{05ACA93E-4D80-DB62-4701-4AE3719BF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3352800"/>
            <a:ext cx="990600" cy="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97" name="Line 17">
            <a:extLst>
              <a:ext uri="{FF2B5EF4-FFF2-40B4-BE49-F238E27FC236}">
                <a16:creationId xmlns:a16="http://schemas.microsoft.com/office/drawing/2014/main" id="{1E273481-C7D0-9F9D-9E9A-A6880B331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3352800"/>
            <a:ext cx="990600" cy="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98" name="Line 18">
            <a:extLst>
              <a:ext uri="{FF2B5EF4-FFF2-40B4-BE49-F238E27FC236}">
                <a16:creationId xmlns:a16="http://schemas.microsoft.com/office/drawing/2014/main" id="{D0459D06-5925-1906-B1E6-9B67605559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1800" y="3352800"/>
            <a:ext cx="990600" cy="0"/>
          </a:xfrm>
          <a:prstGeom prst="line">
            <a:avLst/>
          </a:prstGeom>
          <a:noFill/>
          <a:ln w="19050">
            <a:solidFill>
              <a:srgbClr val="A5002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699" name="Freeform 19">
            <a:extLst>
              <a:ext uri="{FF2B5EF4-FFF2-40B4-BE49-F238E27FC236}">
                <a16:creationId xmlns:a16="http://schemas.microsoft.com/office/drawing/2014/main" id="{0180F80B-A9E5-192E-D173-C45FD18B62B2}"/>
              </a:ext>
            </a:extLst>
          </p:cNvPr>
          <p:cNvSpPr>
            <a:spLocks/>
          </p:cNvSpPr>
          <p:nvPr/>
        </p:nvSpPr>
        <p:spPr bwMode="auto">
          <a:xfrm>
            <a:off x="3352800" y="3352800"/>
            <a:ext cx="1447800" cy="546100"/>
          </a:xfrm>
          <a:custGeom>
            <a:avLst/>
            <a:gdLst>
              <a:gd name="T0" fmla="*/ 0 w 912"/>
              <a:gd name="T1" fmla="*/ 0 h 344"/>
              <a:gd name="T2" fmla="*/ 2147483646 w 912"/>
              <a:gd name="T3" fmla="*/ 2147483646 h 344"/>
              <a:gd name="T4" fmla="*/ 2147483646 w 912"/>
              <a:gd name="T5" fmla="*/ 2147483646 h 344"/>
              <a:gd name="T6" fmla="*/ 0 60000 65536"/>
              <a:gd name="T7" fmla="*/ 0 60000 65536"/>
              <a:gd name="T8" fmla="*/ 0 60000 65536"/>
              <a:gd name="T9" fmla="*/ 0 w 912"/>
              <a:gd name="T10" fmla="*/ 0 h 344"/>
              <a:gd name="T11" fmla="*/ 912 w 912"/>
              <a:gd name="T12" fmla="*/ 344 h 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344">
                <a:moveTo>
                  <a:pt x="0" y="0"/>
                </a:moveTo>
                <a:cubicBezTo>
                  <a:pt x="164" y="164"/>
                  <a:pt x="328" y="328"/>
                  <a:pt x="480" y="336"/>
                </a:cubicBezTo>
                <a:cubicBezTo>
                  <a:pt x="632" y="344"/>
                  <a:pt x="772" y="196"/>
                  <a:pt x="912" y="48"/>
                </a:cubicBezTo>
              </a:path>
            </a:pathLst>
          </a:custGeom>
          <a:noFill/>
          <a:ln w="19050" cmpd="sng">
            <a:solidFill>
              <a:srgbClr val="A5002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700" name="Freeform 20">
            <a:extLst>
              <a:ext uri="{FF2B5EF4-FFF2-40B4-BE49-F238E27FC236}">
                <a16:creationId xmlns:a16="http://schemas.microsoft.com/office/drawing/2014/main" id="{84ADC36C-458C-BCC7-9501-DD6E4D42BC6B}"/>
              </a:ext>
            </a:extLst>
          </p:cNvPr>
          <p:cNvSpPr>
            <a:spLocks/>
          </p:cNvSpPr>
          <p:nvPr/>
        </p:nvSpPr>
        <p:spPr bwMode="auto">
          <a:xfrm>
            <a:off x="4724400" y="3352800"/>
            <a:ext cx="1447800" cy="546100"/>
          </a:xfrm>
          <a:custGeom>
            <a:avLst/>
            <a:gdLst>
              <a:gd name="T0" fmla="*/ 0 w 912"/>
              <a:gd name="T1" fmla="*/ 0 h 344"/>
              <a:gd name="T2" fmla="*/ 2147483646 w 912"/>
              <a:gd name="T3" fmla="*/ 2147483646 h 344"/>
              <a:gd name="T4" fmla="*/ 2147483646 w 912"/>
              <a:gd name="T5" fmla="*/ 2147483646 h 344"/>
              <a:gd name="T6" fmla="*/ 0 60000 65536"/>
              <a:gd name="T7" fmla="*/ 0 60000 65536"/>
              <a:gd name="T8" fmla="*/ 0 60000 65536"/>
              <a:gd name="T9" fmla="*/ 0 w 912"/>
              <a:gd name="T10" fmla="*/ 0 h 344"/>
              <a:gd name="T11" fmla="*/ 912 w 912"/>
              <a:gd name="T12" fmla="*/ 344 h 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344">
                <a:moveTo>
                  <a:pt x="0" y="0"/>
                </a:moveTo>
                <a:cubicBezTo>
                  <a:pt x="164" y="164"/>
                  <a:pt x="328" y="328"/>
                  <a:pt x="480" y="336"/>
                </a:cubicBezTo>
                <a:cubicBezTo>
                  <a:pt x="632" y="344"/>
                  <a:pt x="772" y="196"/>
                  <a:pt x="912" y="48"/>
                </a:cubicBezTo>
              </a:path>
            </a:pathLst>
          </a:custGeom>
          <a:noFill/>
          <a:ln w="19050" cmpd="sng">
            <a:solidFill>
              <a:srgbClr val="A5002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701" name="Freeform 21">
            <a:extLst>
              <a:ext uri="{FF2B5EF4-FFF2-40B4-BE49-F238E27FC236}">
                <a16:creationId xmlns:a16="http://schemas.microsoft.com/office/drawing/2014/main" id="{4141E037-70F0-4BDE-F290-711AC33E1AF6}"/>
              </a:ext>
            </a:extLst>
          </p:cNvPr>
          <p:cNvSpPr>
            <a:spLocks/>
          </p:cNvSpPr>
          <p:nvPr/>
        </p:nvSpPr>
        <p:spPr bwMode="auto">
          <a:xfrm>
            <a:off x="6019800" y="3340100"/>
            <a:ext cx="1447800" cy="546100"/>
          </a:xfrm>
          <a:custGeom>
            <a:avLst/>
            <a:gdLst>
              <a:gd name="T0" fmla="*/ 0 w 912"/>
              <a:gd name="T1" fmla="*/ 0 h 344"/>
              <a:gd name="T2" fmla="*/ 2147483646 w 912"/>
              <a:gd name="T3" fmla="*/ 2147483646 h 344"/>
              <a:gd name="T4" fmla="*/ 2147483646 w 912"/>
              <a:gd name="T5" fmla="*/ 2147483646 h 344"/>
              <a:gd name="T6" fmla="*/ 0 60000 65536"/>
              <a:gd name="T7" fmla="*/ 0 60000 65536"/>
              <a:gd name="T8" fmla="*/ 0 60000 65536"/>
              <a:gd name="T9" fmla="*/ 0 w 912"/>
              <a:gd name="T10" fmla="*/ 0 h 344"/>
              <a:gd name="T11" fmla="*/ 912 w 912"/>
              <a:gd name="T12" fmla="*/ 344 h 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344">
                <a:moveTo>
                  <a:pt x="0" y="0"/>
                </a:moveTo>
                <a:cubicBezTo>
                  <a:pt x="164" y="164"/>
                  <a:pt x="328" y="328"/>
                  <a:pt x="480" y="336"/>
                </a:cubicBezTo>
                <a:cubicBezTo>
                  <a:pt x="632" y="344"/>
                  <a:pt x="772" y="196"/>
                  <a:pt x="912" y="48"/>
                </a:cubicBezTo>
              </a:path>
            </a:pathLst>
          </a:custGeom>
          <a:noFill/>
          <a:ln w="19050" cmpd="sng">
            <a:solidFill>
              <a:srgbClr val="A5002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5702" name="Freeform 22">
            <a:extLst>
              <a:ext uri="{FF2B5EF4-FFF2-40B4-BE49-F238E27FC236}">
                <a16:creationId xmlns:a16="http://schemas.microsoft.com/office/drawing/2014/main" id="{3A15D187-CFBD-6740-642D-0DD29205D267}"/>
              </a:ext>
            </a:extLst>
          </p:cNvPr>
          <p:cNvSpPr>
            <a:spLocks/>
          </p:cNvSpPr>
          <p:nvPr/>
        </p:nvSpPr>
        <p:spPr bwMode="auto">
          <a:xfrm>
            <a:off x="7315200" y="3352800"/>
            <a:ext cx="1447800" cy="546100"/>
          </a:xfrm>
          <a:custGeom>
            <a:avLst/>
            <a:gdLst>
              <a:gd name="T0" fmla="*/ 0 w 912"/>
              <a:gd name="T1" fmla="*/ 0 h 344"/>
              <a:gd name="T2" fmla="*/ 2147483646 w 912"/>
              <a:gd name="T3" fmla="*/ 2147483646 h 344"/>
              <a:gd name="T4" fmla="*/ 2147483646 w 912"/>
              <a:gd name="T5" fmla="*/ 2147483646 h 344"/>
              <a:gd name="T6" fmla="*/ 0 60000 65536"/>
              <a:gd name="T7" fmla="*/ 0 60000 65536"/>
              <a:gd name="T8" fmla="*/ 0 60000 65536"/>
              <a:gd name="T9" fmla="*/ 0 w 912"/>
              <a:gd name="T10" fmla="*/ 0 h 344"/>
              <a:gd name="T11" fmla="*/ 912 w 912"/>
              <a:gd name="T12" fmla="*/ 344 h 3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2" h="344">
                <a:moveTo>
                  <a:pt x="0" y="0"/>
                </a:moveTo>
                <a:cubicBezTo>
                  <a:pt x="164" y="164"/>
                  <a:pt x="328" y="328"/>
                  <a:pt x="480" y="336"/>
                </a:cubicBezTo>
                <a:cubicBezTo>
                  <a:pt x="632" y="344"/>
                  <a:pt x="772" y="196"/>
                  <a:pt x="912" y="48"/>
                </a:cubicBezTo>
              </a:path>
            </a:pathLst>
          </a:custGeom>
          <a:noFill/>
          <a:ln w="19050" cmpd="sng">
            <a:solidFill>
              <a:srgbClr val="A5002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5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5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5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5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55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5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5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5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6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512BC7F0-F1F3-AFB3-9342-333FA67E6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Mathematical Induction</a:t>
            </a:r>
          </a:p>
        </p:txBody>
      </p:sp>
      <p:sp>
        <p:nvSpPr>
          <p:cNvPr id="1229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B7F7568-DBE0-A1FC-6091-8A6EBDB03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7772400" cy="18288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So sequence of propositions is a sequence of dominos.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588279CA-FFB4-2639-12B2-21A8ACD58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4038600"/>
            <a:ext cx="3921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…</a:t>
            </a:r>
          </a:p>
        </p:txBody>
      </p:sp>
      <p:pic>
        <p:nvPicPr>
          <p:cNvPr id="12293" name="Picture 5" descr="domino">
            <a:extLst>
              <a:ext uri="{FF2B5EF4-FFF2-40B4-BE49-F238E27FC236}">
                <a16:creationId xmlns:a16="http://schemas.microsoft.com/office/drawing/2014/main" id="{838D67E4-8E06-8EAC-5EAE-0D80508D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3325813"/>
            <a:ext cx="657225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 Box 6">
            <a:extLst>
              <a:ext uri="{FF2B5EF4-FFF2-40B4-BE49-F238E27FC236}">
                <a16:creationId xmlns:a16="http://schemas.microsoft.com/office/drawing/2014/main" id="{7EB962BD-7EDF-DB05-2591-3E08DE972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429000"/>
            <a:ext cx="1060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P </a:t>
            </a:r>
            <a:r>
              <a:rPr lang="en-US" altLang="en-US" sz="2000"/>
              <a:t>(</a:t>
            </a:r>
            <a:r>
              <a:rPr lang="en-US" altLang="en-US" sz="2000" i="1"/>
              <a:t>n</a:t>
            </a:r>
            <a:r>
              <a:rPr lang="en-US" altLang="en-US" sz="2000"/>
              <a:t>+1)</a:t>
            </a:r>
          </a:p>
        </p:txBody>
      </p:sp>
      <p:pic>
        <p:nvPicPr>
          <p:cNvPr id="12295" name="Picture 7" descr="domino">
            <a:extLst>
              <a:ext uri="{FF2B5EF4-FFF2-40B4-BE49-F238E27FC236}">
                <a16:creationId xmlns:a16="http://schemas.microsoft.com/office/drawing/2014/main" id="{D0BC633E-69D4-06A4-97E3-6E46F2F28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325813"/>
            <a:ext cx="657225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Text Box 8">
            <a:extLst>
              <a:ext uri="{FF2B5EF4-FFF2-40B4-BE49-F238E27FC236}">
                <a16:creationId xmlns:a16="http://schemas.microsoft.com/office/drawing/2014/main" id="{0C5C7594-BD41-AB1F-8C46-D340D4C99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813" y="3429000"/>
            <a:ext cx="738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P </a:t>
            </a:r>
            <a:r>
              <a:rPr lang="en-US" altLang="en-US" sz="2000"/>
              <a:t>(</a:t>
            </a:r>
            <a:r>
              <a:rPr lang="en-US" altLang="en-US" sz="2000" i="1"/>
              <a:t>n</a:t>
            </a:r>
            <a:r>
              <a:rPr lang="en-US" altLang="en-US" sz="2000"/>
              <a:t>)</a:t>
            </a:r>
          </a:p>
        </p:txBody>
      </p:sp>
      <p:pic>
        <p:nvPicPr>
          <p:cNvPr id="12297" name="Picture 9" descr="domino">
            <a:extLst>
              <a:ext uri="{FF2B5EF4-FFF2-40B4-BE49-F238E27FC236}">
                <a16:creationId xmlns:a16="http://schemas.microsoft.com/office/drawing/2014/main" id="{997A159C-A0A1-086F-32EF-051702D57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3325813"/>
            <a:ext cx="657225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8" name="Picture 10" descr="domino">
            <a:extLst>
              <a:ext uri="{FF2B5EF4-FFF2-40B4-BE49-F238E27FC236}">
                <a16:creationId xmlns:a16="http://schemas.microsoft.com/office/drawing/2014/main" id="{542C11CB-E695-AF14-03C1-52E8FA96A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3325813"/>
            <a:ext cx="657225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Text Box 11">
            <a:extLst>
              <a:ext uri="{FF2B5EF4-FFF2-40B4-BE49-F238E27FC236}">
                <a16:creationId xmlns:a16="http://schemas.microsoft.com/office/drawing/2014/main" id="{2BDDE771-0200-A007-49F5-1BC307053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413125"/>
            <a:ext cx="735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P </a:t>
            </a:r>
            <a:r>
              <a:rPr lang="en-US" altLang="en-US" sz="2000"/>
              <a:t>(2)</a:t>
            </a:r>
          </a:p>
        </p:txBody>
      </p:sp>
      <p:pic>
        <p:nvPicPr>
          <p:cNvPr id="12300" name="Picture 12" descr="domino">
            <a:extLst>
              <a:ext uri="{FF2B5EF4-FFF2-40B4-BE49-F238E27FC236}">
                <a16:creationId xmlns:a16="http://schemas.microsoft.com/office/drawing/2014/main" id="{8A2038CF-E3A7-DE22-1CE8-14F7E6A5D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325813"/>
            <a:ext cx="657225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1" name="Text Box 13">
            <a:extLst>
              <a:ext uri="{FF2B5EF4-FFF2-40B4-BE49-F238E27FC236}">
                <a16:creationId xmlns:a16="http://schemas.microsoft.com/office/drawing/2014/main" id="{C3527BB2-6E87-9025-C414-FA15A736A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413125"/>
            <a:ext cx="735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P </a:t>
            </a:r>
            <a:r>
              <a:rPr lang="en-US" altLang="en-US" sz="2000"/>
              <a:t>(1)</a:t>
            </a:r>
          </a:p>
        </p:txBody>
      </p:sp>
      <p:pic>
        <p:nvPicPr>
          <p:cNvPr id="12302" name="Picture 14" descr="domino">
            <a:extLst>
              <a:ext uri="{FF2B5EF4-FFF2-40B4-BE49-F238E27FC236}">
                <a16:creationId xmlns:a16="http://schemas.microsoft.com/office/drawing/2014/main" id="{B372EFA1-660A-33A3-C6CF-6B24A7C3A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3325813"/>
            <a:ext cx="657225" cy="170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3" name="Text Box 15">
            <a:extLst>
              <a:ext uri="{FF2B5EF4-FFF2-40B4-BE49-F238E27FC236}">
                <a16:creationId xmlns:a16="http://schemas.microsoft.com/office/drawing/2014/main" id="{E0D93AE3-263B-8B88-4CD5-D95FBD3C6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413125"/>
            <a:ext cx="735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P </a:t>
            </a:r>
            <a:r>
              <a:rPr lang="en-US" altLang="en-US" sz="2000"/>
              <a:t>(0)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8ACD736-1311-F157-A205-B04FC7C4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Mathematical Induction</a:t>
            </a:r>
          </a:p>
        </p:txBody>
      </p:sp>
      <p:sp>
        <p:nvSpPr>
          <p:cNvPr id="1331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9DF7620-305C-7C28-453C-CDD932BF2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7772400" cy="2362200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Then can conclude that all the dominos fall!</a:t>
            </a:r>
          </a:p>
        </p:txBody>
      </p:sp>
      <p:pic>
        <p:nvPicPr>
          <p:cNvPr id="13316" name="Picture 4" descr="fallenDomino">
            <a:extLst>
              <a:ext uri="{FF2B5EF4-FFF2-40B4-BE49-F238E27FC236}">
                <a16:creationId xmlns:a16="http://schemas.microsoft.com/office/drawing/2014/main" id="{165E1A0B-B637-DEF3-8284-FE3AF9B9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888" y="3886200"/>
            <a:ext cx="1630362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 Box 5">
            <a:extLst>
              <a:ext uri="{FF2B5EF4-FFF2-40B4-BE49-F238E27FC236}">
                <a16:creationId xmlns:a16="http://schemas.microsoft.com/office/drawing/2014/main" id="{25E789AB-C84C-FB40-753D-48AFDF304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3488" y="4038600"/>
            <a:ext cx="7350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P </a:t>
            </a:r>
            <a:r>
              <a:rPr lang="en-US" altLang="en-US" sz="2000"/>
              <a:t>(2)</a:t>
            </a:r>
          </a:p>
          <a:p>
            <a:r>
              <a:rPr lang="en-US" altLang="en-US" sz="2000"/>
              <a:t>true</a:t>
            </a:r>
          </a:p>
        </p:txBody>
      </p:sp>
      <p:pic>
        <p:nvPicPr>
          <p:cNvPr id="13318" name="Picture 6" descr="fallenDomino">
            <a:extLst>
              <a:ext uri="{FF2B5EF4-FFF2-40B4-BE49-F238E27FC236}">
                <a16:creationId xmlns:a16="http://schemas.microsoft.com/office/drawing/2014/main" id="{1D11CA0F-32D6-1DFC-E07A-6CA2EF584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3886200"/>
            <a:ext cx="1630362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7">
            <a:extLst>
              <a:ext uri="{FF2B5EF4-FFF2-40B4-BE49-F238E27FC236}">
                <a16:creationId xmlns:a16="http://schemas.microsoft.com/office/drawing/2014/main" id="{ACB409AC-28F6-827D-9F08-CA365844C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88" y="4038600"/>
            <a:ext cx="3921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…</a:t>
            </a:r>
          </a:p>
        </p:txBody>
      </p:sp>
      <p:pic>
        <p:nvPicPr>
          <p:cNvPr id="13320" name="Picture 8" descr="fallenDomino">
            <a:extLst>
              <a:ext uri="{FF2B5EF4-FFF2-40B4-BE49-F238E27FC236}">
                <a16:creationId xmlns:a16="http://schemas.microsoft.com/office/drawing/2014/main" id="{AF731A61-6869-5953-59B5-5973F8990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86200"/>
            <a:ext cx="1630363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1" name="Text Box 9">
            <a:extLst>
              <a:ext uri="{FF2B5EF4-FFF2-40B4-BE49-F238E27FC236}">
                <a16:creationId xmlns:a16="http://schemas.microsoft.com/office/drawing/2014/main" id="{D68CC6F7-F50B-44BD-A57B-024479465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038600"/>
            <a:ext cx="7350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P </a:t>
            </a:r>
            <a:r>
              <a:rPr lang="en-US" altLang="en-US" sz="2000"/>
              <a:t>(0)</a:t>
            </a:r>
          </a:p>
          <a:p>
            <a:r>
              <a:rPr lang="en-US" altLang="en-US" sz="2000"/>
              <a:t>true</a:t>
            </a:r>
          </a:p>
        </p:txBody>
      </p:sp>
      <p:pic>
        <p:nvPicPr>
          <p:cNvPr id="13322" name="Picture 10" descr="fallenDomino">
            <a:extLst>
              <a:ext uri="{FF2B5EF4-FFF2-40B4-BE49-F238E27FC236}">
                <a16:creationId xmlns:a16="http://schemas.microsoft.com/office/drawing/2014/main" id="{B1330776-B588-8C09-2941-BB8A9C623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86200"/>
            <a:ext cx="1630363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3" name="Text Box 11">
            <a:extLst>
              <a:ext uri="{FF2B5EF4-FFF2-40B4-BE49-F238E27FC236}">
                <a16:creationId xmlns:a16="http://schemas.microsoft.com/office/drawing/2014/main" id="{81804F83-D66B-7692-8207-A82FD8A45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038600"/>
            <a:ext cx="7350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P </a:t>
            </a:r>
            <a:r>
              <a:rPr lang="en-US" altLang="en-US" sz="2000"/>
              <a:t>(1)</a:t>
            </a:r>
          </a:p>
          <a:p>
            <a:r>
              <a:rPr lang="en-US" altLang="en-US" sz="2000"/>
              <a:t>true</a:t>
            </a:r>
          </a:p>
        </p:txBody>
      </p:sp>
      <p:pic>
        <p:nvPicPr>
          <p:cNvPr id="13324" name="Picture 12" descr="fallenDomino">
            <a:extLst>
              <a:ext uri="{FF2B5EF4-FFF2-40B4-BE49-F238E27FC236}">
                <a16:creationId xmlns:a16="http://schemas.microsoft.com/office/drawing/2014/main" id="{CD8C7179-8E69-214C-92BF-D4BBE6A24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450" y="3886200"/>
            <a:ext cx="1630363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5" name="Text Box 13">
            <a:extLst>
              <a:ext uri="{FF2B5EF4-FFF2-40B4-BE49-F238E27FC236}">
                <a16:creationId xmlns:a16="http://schemas.microsoft.com/office/drawing/2014/main" id="{3DB83D07-151C-44B3-6FB7-FC2998122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3050" y="4038600"/>
            <a:ext cx="7381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P </a:t>
            </a:r>
            <a:r>
              <a:rPr lang="en-US" altLang="en-US" sz="2000"/>
              <a:t>(</a:t>
            </a:r>
            <a:r>
              <a:rPr lang="en-US" altLang="en-US" sz="2000" i="1"/>
              <a:t>n</a:t>
            </a:r>
            <a:r>
              <a:rPr lang="en-US" altLang="en-US" sz="2000"/>
              <a:t>)</a:t>
            </a:r>
          </a:p>
          <a:p>
            <a:r>
              <a:rPr lang="en-US" altLang="en-US" sz="2000"/>
              <a:t>true</a:t>
            </a:r>
          </a:p>
        </p:txBody>
      </p:sp>
      <p:pic>
        <p:nvPicPr>
          <p:cNvPr id="13326" name="Picture 14" descr="fallenDomino">
            <a:extLst>
              <a:ext uri="{FF2B5EF4-FFF2-40B4-BE49-F238E27FC236}">
                <a16:creationId xmlns:a16="http://schemas.microsoft.com/office/drawing/2014/main" id="{1423DACF-EF85-7B22-A804-245636033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0" y="3886200"/>
            <a:ext cx="1630363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7" name="Text Box 15">
            <a:extLst>
              <a:ext uri="{FF2B5EF4-FFF2-40B4-BE49-F238E27FC236}">
                <a16:creationId xmlns:a16="http://schemas.microsoft.com/office/drawing/2014/main" id="{4971FC3A-6770-A320-512E-3DFDA26EE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0850" y="4038600"/>
            <a:ext cx="10604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P </a:t>
            </a:r>
            <a:r>
              <a:rPr lang="en-US" altLang="en-US" sz="2000"/>
              <a:t>(</a:t>
            </a:r>
            <a:r>
              <a:rPr lang="en-US" altLang="en-US" sz="2000" i="1"/>
              <a:t>n</a:t>
            </a:r>
            <a:r>
              <a:rPr lang="en-US" altLang="en-US" sz="2000"/>
              <a:t>+1)</a:t>
            </a:r>
          </a:p>
          <a:p>
            <a:r>
              <a:rPr lang="en-US" altLang="en-US" sz="2000"/>
              <a:t>true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Google Shape;199;p15">
            <a:extLst>
              <a:ext uri="{FF2B5EF4-FFF2-40B4-BE49-F238E27FC236}">
                <a16:creationId xmlns:a16="http://schemas.microsoft.com/office/drawing/2014/main" id="{619491FD-2A43-4E9A-82F4-2C3EB8BC7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20763"/>
            <a:ext cx="9144000" cy="741362"/>
          </a:xfrm>
        </p:spPr>
        <p:txBody>
          <a:bodyPr lIns="91425" tIns="45700" rIns="91425" bIns="45700" anchor="b"/>
          <a:lstStyle/>
          <a:p>
            <a:pPr>
              <a:buClr>
                <a:srgbClr val="262626"/>
              </a:buClr>
              <a:buSzPts val="4000"/>
            </a:pPr>
            <a:r>
              <a:rPr lang="en-US" altLang="en-US" sz="4000">
                <a:solidFill>
                  <a:srgbClr val="26262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 panose="02000000000000000000" pitchFamily="2" charset="0"/>
              </a:rPr>
              <a:t>Mathematical Induction</a:t>
            </a:r>
            <a:endParaRPr lang="en-US" alt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anose="02000000000000000000" pitchFamily="2" charset="0"/>
            </a:endParaRPr>
          </a:p>
        </p:txBody>
      </p:sp>
      <p:sp>
        <p:nvSpPr>
          <p:cNvPr id="200" name="Google Shape;200;p15" descr="Rectangle: Click to edit Master text styles &#10;Second level &#10;Third level &#10;Fourth level &#10;Fifth level">
            <a:extLst>
              <a:ext uri="{FF2B5EF4-FFF2-40B4-BE49-F238E27FC236}">
                <a16:creationId xmlns:a16="http://schemas.microsoft.com/office/drawing/2014/main" id="{B13D7AA2-1459-4747-DF89-7C86408B0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52413" y="2000250"/>
            <a:ext cx="8621712" cy="4000500"/>
          </a:xfrm>
        </p:spPr>
        <p:txBody>
          <a:bodyPr spcFirstLastPara="1" lIns="91425" tIns="45700" rIns="91425" bIns="45700">
            <a:noAutofit/>
          </a:bodyPr>
          <a:lstStyle/>
          <a:p>
            <a:pPr marL="0" indent="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500" b="1" i="1" u="sng">
                <a:latin typeface="Roboto"/>
                <a:ea typeface="Roboto"/>
                <a:cs typeface="Roboto"/>
                <a:sym typeface="Roboto"/>
              </a:rPr>
              <a:t>Example:</a:t>
            </a: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-US" sz="1500" b="1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Prove that, 1+2+3+....+n = n(n+1)/2   , for n belongs to Z, n&gt;=1</a:t>
            </a:r>
            <a:endParaRPr sz="1500" b="1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500" b="1" i="1" u="sng">
                <a:latin typeface="Roboto"/>
                <a:ea typeface="Roboto"/>
                <a:cs typeface="Roboto"/>
                <a:sym typeface="Roboto"/>
              </a:rPr>
              <a:t>Solution:</a:t>
            </a:r>
            <a:endParaRPr sz="1500" b="1" i="1" u="sng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Step 1 (Basis Step):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 P(1) is true as 1 = 1(1+1)/2 = 1.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Step 2 (Induction Step):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Assume, 1 + 2 + 3 + … + k = k(k+1)/2 is true. </a:t>
            </a: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(Induction Hypothesis)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480"/>
              </a:spcBef>
              <a:spcAft>
                <a:spcPts val="0"/>
              </a:spcAft>
              <a:buSzPts val="2400"/>
              <a:buFontTx/>
              <a:buNone/>
              <a:defRPr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Now, We need to prove,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indent="-32385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  <a:defRPr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1 + 2 + 3 + … + (k+1)		= 	(k+1)(k+2)/2. (replacing n with k +1)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  <a:defRPr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1 + 2 + 3 + … + k + (k+1) 	= 	(k+1)(k+2)/2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  <a:defRPr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k(k+1)/2 + (k+1) 		= 	(k+1)(k+2)/2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  <a:defRPr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(k</a:t>
            </a:r>
            <a:r>
              <a:rPr lang="en-US" sz="1500" baseline="30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 + k)/2 + k + 1 		= 	(k</a:t>
            </a:r>
            <a:r>
              <a:rPr lang="en-US" sz="1500" baseline="30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 + 2k + k + 2)/2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457200" indent="-32385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➔"/>
              <a:defRPr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(k</a:t>
            </a:r>
            <a:r>
              <a:rPr lang="en-US" sz="1500" baseline="30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 + 2k + k + 2)/2 		= 	(k</a:t>
            </a:r>
            <a:r>
              <a:rPr lang="en-US" sz="1500" baseline="30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 + 2k + k + 2)/2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1000"/>
              </a:spcBef>
              <a:spcAft>
                <a:spcPts val="1000"/>
              </a:spcAft>
              <a:buSzPts val="2400"/>
              <a:buFontTx/>
              <a:buNone/>
              <a:defRPr/>
            </a:pPr>
            <a:r>
              <a:rPr lang="en-US" sz="1500" b="1">
                <a:latin typeface="Roboto"/>
                <a:ea typeface="Roboto"/>
                <a:cs typeface="Roboto"/>
                <a:sym typeface="Roboto"/>
              </a:rPr>
              <a:t>PROVED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F8BC97DD-FA95-9FEB-6200-E4F34020F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Mathematical Induction</a:t>
            </a:r>
          </a:p>
        </p:txBody>
      </p:sp>
      <p:sp>
        <p:nvSpPr>
          <p:cNvPr id="1638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D284074-FFE9-A51A-16A7-46269D45E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8001000" cy="4724400"/>
          </a:xfrm>
        </p:spPr>
        <p:txBody>
          <a:bodyPr/>
          <a:lstStyle/>
          <a:p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Prove the sum of first n odd integers is n</a:t>
            </a:r>
            <a:r>
              <a:rPr lang="en-US" altLang="en-US" b="1" baseline="300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.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 b="1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i.e.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 + 3 + 5 + 7 + ... + (2n - 1) = n</a:t>
            </a:r>
            <a:r>
              <a:rPr lang="en-US" altLang="en-US" baseline="300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all positive integers.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Proof: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• What is P(n)?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             P(n): 1 + 3 + 5 + 7 + ... + (2n - 1) = n</a:t>
            </a:r>
            <a:r>
              <a:rPr lang="pt-BR" altLang="en-US" baseline="30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C2EB1B8-AE51-007C-A0F9-53F8DBD51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Mathematical Induction</a:t>
            </a:r>
          </a:p>
        </p:txBody>
      </p:sp>
      <p:sp>
        <p:nvSpPr>
          <p:cNvPr id="1843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97D7286-0AFC-35EC-1CDA-6323D6CC9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8610600" cy="4953000"/>
          </a:xfrm>
        </p:spPr>
        <p:txBody>
          <a:bodyPr/>
          <a:lstStyle/>
          <a:p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Basis Step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Show P(1) is true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Trivial: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 = 1</a:t>
            </a:r>
            <a:r>
              <a:rPr lang="en-US" altLang="en-US" baseline="300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  <a:p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Inductive Step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Show </a:t>
            </a:r>
            <a:r>
              <a:rPr lang="en-US" altLang="en-US" b="1">
                <a:solidFill>
                  <a:srgbClr val="00B05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if P(n) is true then P(n+1) is true </a:t>
            </a:r>
            <a:r>
              <a:rPr lang="en-US" altLang="en-US" b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for all n.</a:t>
            </a:r>
          </a:p>
          <a:p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• Suppose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P(n)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is true, 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that is          1 + 3 + 5 + 7 + ... + (2n - 1) = n</a:t>
            </a:r>
            <a:r>
              <a:rPr lang="en-US" altLang="en-US" baseline="30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  <a:p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• Show </a:t>
            </a:r>
            <a:r>
              <a:rPr lang="pt-BR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P(n+1)</a:t>
            </a: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: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            1 + 3 + 5 + 7 + ... + (2n - 1) + (2n + 1) = (n+1)</a:t>
            </a:r>
            <a:r>
              <a:rPr lang="pt-BR" altLang="en-US" baseline="30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follows: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• </a:t>
            </a:r>
            <a:r>
              <a:rPr lang="pt-BR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1 + 3 + 5 + 7 + ... + (2n - 1) </a:t>
            </a: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+ (2n + 1) </a:t>
            </a:r>
            <a:r>
              <a:rPr lang="pt-BR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=</a:t>
            </a:r>
            <a:r>
              <a:rPr lang="pt-BR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US" altLang="en-US" baseline="30000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+ (2n+1)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                                                               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=</a:t>
            </a:r>
            <a:r>
              <a:rPr lang="en-US" altLang="en-US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(n+1)</a:t>
            </a:r>
            <a:r>
              <a:rPr lang="en-US" altLang="en-US" baseline="3000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forall n\geq 0~P(n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3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0"/>
  <p:tag name="PICTUREFILESIZE" val="654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= 3 \cdot 2^{2i} + 2^{2i} - 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3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75"/>
  <p:tag name="PICTUREFILESIZE" val="67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P(0) \land P(1) \land P(2) \land \ldots \land P(n) \ldots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3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37"/>
  <p:tag name="PICTUREFILESIZE" val="1500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forall n \geq 1,~~2^{2n}-1 {\rm~is~divisible~by~3~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3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25"/>
  <p:tag name="PICTUREFILESIZE" val="148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2^{2n} - 1 = 2^2-1 = 3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3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06"/>
  <p:tag name="PICTUREFILESIZE" val="665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2^{2i} - 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3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65"/>
  <p:tag name="PICTUREFILESIZE" val="260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2^{2(i+1)} - 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3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07"/>
  <p:tag name="PICTUREFILESIZE" val="45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2^{2(i+1)} - 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3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07"/>
  <p:tag name="PICTUREFILESIZE" val="452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= 2^{2i+2} - 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3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7"/>
  <p:tag name="PICTUREFILESIZE" val="396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= 4 \cdot 2^{2i} - 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53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8"/>
  <p:tag name="PICTUREFILESIZE" val="383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ea typeface="新細明體" pitchFamily="18" charset="-12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24906</TotalTime>
  <Words>1127</Words>
  <Application>Microsoft Office PowerPoint</Application>
  <PresentationFormat>On-screen Show (4:3)</PresentationFormat>
  <Paragraphs>161</Paragraphs>
  <Slides>22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NewsPrint</vt:lpstr>
      <vt:lpstr>Default Design</vt:lpstr>
      <vt:lpstr>Mathematical  Induction</vt:lpstr>
      <vt:lpstr>Proof Technique</vt:lpstr>
      <vt:lpstr>Mathematical Induction</vt:lpstr>
      <vt:lpstr>PowerPoint Presentation</vt:lpstr>
      <vt:lpstr>Mathematical Induction</vt:lpstr>
      <vt:lpstr>Mathematical Induction</vt:lpstr>
      <vt:lpstr>Mathematical Induction</vt:lpstr>
      <vt:lpstr>Mathematical Induction</vt:lpstr>
      <vt:lpstr>Mathematical Induction</vt:lpstr>
      <vt:lpstr>Mathematical Induction</vt:lpstr>
      <vt:lpstr>PowerPoint Presentation</vt:lpstr>
      <vt:lpstr>Mathematical Induction</vt:lpstr>
      <vt:lpstr>Strong Induction</vt:lpstr>
      <vt:lpstr>Strong Induction</vt:lpstr>
      <vt:lpstr>Homeworks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RS Pressman &amp; Associates,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Set to accompany Web Engineering: A Practitioner Approach</dc:title>
  <dc:creator>Roger Pressman</dc:creator>
  <cp:lastModifiedBy>Sagor Ahmed Saron</cp:lastModifiedBy>
  <cp:revision>570</cp:revision>
  <dcterms:created xsi:type="dcterms:W3CDTF">2011-04-14T19:19:04Z</dcterms:created>
  <dcterms:modified xsi:type="dcterms:W3CDTF">2024-02-12T16:47:45Z</dcterms:modified>
</cp:coreProperties>
</file>